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tags/tag151.xml" ContentType="application/vnd.openxmlformats-officedocument.presentationml.tag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178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167.xml" ContentType="application/vnd.openxmlformats-officedocument.presentationml.tags+xml"/>
  <Override PartName="/ppt/tags/tag41.xml" ContentType="application/vnd.openxmlformats-officedocument.presentationml.tags+xml"/>
  <Override PartName="/ppt/tags/tag145.xml" ContentType="application/vnd.openxmlformats-officedocument.presentationml.tags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33.xml" ContentType="application/vnd.openxmlformats-officedocument.presentationml.slide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notesSlides/notesSlide13.xml" ContentType="application/vnd.openxmlformats-officedocument.presentationml.notesSlide+xml"/>
  <Override PartName="/ppt/tags/tag168.xml" ContentType="application/vnd.openxmlformats-officedocument.presentationml.tags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notesSlides/notesSlide8.xml" ContentType="application/vnd.openxmlformats-officedocument.presentationml.notesSlide+xml"/>
  <Override PartName="/ppt/tags/tag157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64.xml" ContentType="application/vnd.openxmlformats-officedocument.presentationml.tags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ppt/notesSlides/notesSlide4.xml" ContentType="application/vnd.openxmlformats-officedocument.presentationml.notesSlide+xml"/>
  <Override PartName="/ppt/tags/tag142.xml" ContentType="application/vnd.openxmlformats-officedocument.presentationml.tags+xml"/>
  <Override PartName="/ppt/tags/tag153.xml" ContentType="application/vnd.openxmlformats-officedocument.presentationml.tags+xml"/>
  <Override PartName="/ppt/tags/tag17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31.xml" ContentType="application/vnd.openxmlformats-officedocument.presentationml.tags+xml"/>
  <Override PartName="/ppt/tags/tag160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58.xml" ContentType="application/vnd.openxmlformats-officedocument.presentationml.tags+xml"/>
  <Override PartName="/ppt/tags/tag169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47.xml" ContentType="application/vnd.openxmlformats-officedocument.presentationml.tags+xml"/>
  <Override PartName="/ppt/notesSlides/notesSlide9.xml" ContentType="application/vnd.openxmlformats-officedocument.presentationml.notesSlide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36.xml" ContentType="application/vnd.openxmlformats-officedocument.presentationml.tags+xml"/>
  <Override PartName="/ppt/tags/tag154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notesSlides/notesSlide5.xml" ContentType="application/vnd.openxmlformats-officedocument.presentationml.notesSlide+xml"/>
  <Override PartName="/ppt/tags/tag143.xml" ContentType="application/vnd.openxmlformats-officedocument.presentationml.tags+xml"/>
  <Override PartName="/ppt/tags/tag161.xml" ContentType="application/vnd.openxmlformats-officedocument.presentationml.tags+xml"/>
  <Override PartName="/ppt/tags/tag172.xml" ContentType="application/vnd.openxmlformats-officedocument.presentationml.tags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tags/tag132.xml" ContentType="application/vnd.openxmlformats-officedocument.presentationml.tags+xml"/>
  <Override PartName="/ppt/tags/tag150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s/slide24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9.xml" ContentType="application/vnd.openxmlformats-officedocument.presentationml.tags+xml"/>
  <Override PartName="/ppt/tags/tag177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notesSlides/notesSlide11.xml" ContentType="application/vnd.openxmlformats-officedocument.presentationml.notesSlide+xml"/>
  <Override PartName="/ppt/tags/tag166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notesSlides/notesSlide6.xml" ContentType="application/vnd.openxmlformats-officedocument.presentationml.notesSlide+xml"/>
  <Override PartName="/ppt/tags/tag155.xml" ContentType="application/vnd.openxmlformats-officedocument.presentationml.tags+xml"/>
  <Override PartName="/ppt/tags/tag173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62.xml" ContentType="application/vnd.openxmlformats-officedocument.presentationml.tags+xml"/>
  <Override PartName="/ppt/tags/tag180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notesSlides/notesSlide3.xml" ContentType="application/vnd.openxmlformats-officedocument.presentationml.notesSlide+xml"/>
  <Override PartName="/ppt/tags/tag141.xml" ContentType="application/vnd.openxmlformats-officedocument.presentationml.tags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402" r:id="rId2"/>
    <p:sldId id="731" r:id="rId3"/>
    <p:sldId id="732" r:id="rId4"/>
    <p:sldId id="845" r:id="rId5"/>
    <p:sldId id="941" r:id="rId6"/>
    <p:sldId id="942" r:id="rId7"/>
    <p:sldId id="943" r:id="rId8"/>
    <p:sldId id="944" r:id="rId9"/>
    <p:sldId id="945" r:id="rId10"/>
    <p:sldId id="948" r:id="rId11"/>
    <p:sldId id="949" r:id="rId12"/>
    <p:sldId id="950" r:id="rId13"/>
    <p:sldId id="892" r:id="rId14"/>
    <p:sldId id="893" r:id="rId15"/>
    <p:sldId id="894" r:id="rId16"/>
    <p:sldId id="896" r:id="rId17"/>
    <p:sldId id="895" r:id="rId18"/>
    <p:sldId id="897" r:id="rId19"/>
    <p:sldId id="583" r:id="rId20"/>
    <p:sldId id="584" r:id="rId21"/>
    <p:sldId id="588" r:id="rId22"/>
    <p:sldId id="589" r:id="rId23"/>
    <p:sldId id="590" r:id="rId24"/>
    <p:sldId id="591" r:id="rId25"/>
    <p:sldId id="695" r:id="rId26"/>
    <p:sldId id="592" r:id="rId27"/>
    <p:sldId id="593" r:id="rId28"/>
    <p:sldId id="594" r:id="rId29"/>
    <p:sldId id="602" r:id="rId30"/>
    <p:sldId id="603" r:id="rId31"/>
    <p:sldId id="816" r:id="rId32"/>
    <p:sldId id="604" r:id="rId33"/>
    <p:sldId id="846" r:id="rId34"/>
  </p:sldIdLst>
  <p:sldSz cx="9144000" cy="5143500" type="screen16x9"/>
  <p:notesSz cx="9144000" cy="5143500"/>
  <p:custDataLst>
    <p:tags r:id="rId36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36" userDrawn="1">
          <p15:clr>
            <a:srgbClr val="A4A3A4"/>
          </p15:clr>
        </p15:guide>
        <p15:guide id="2" pos="23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0BD"/>
    <a:srgbClr val="0070C5"/>
    <a:srgbClr val="BFBFBF"/>
    <a:srgbClr val="FFFFFF"/>
    <a:srgbClr val="0052A4"/>
    <a:srgbClr val="0371BD"/>
    <a:srgbClr val="036EB8"/>
    <a:srgbClr val="F2D34E"/>
    <a:srgbClr val="0053A1"/>
    <a:srgbClr val="03498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0" d="100"/>
          <a:sy n="140" d="100"/>
        </p:scale>
        <p:origin x="-804" y="-102"/>
      </p:cViewPr>
      <p:guideLst>
        <p:guide orient="horz" pos="3136"/>
        <p:guide pos="230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2023/10/11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2475309"/>
            <a:ext cx="7315200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39624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4885432"/>
            <a:ext cx="39624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4572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pPr marL="45720">
                <a:lnSpc>
                  <a:spcPct val="100000"/>
                </a:lnSpc>
                <a:spcBef>
                  <a:spcPts val="175"/>
                </a:spcBef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0070C5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4572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pPr marL="45720">
                <a:lnSpc>
                  <a:spcPct val="100000"/>
                </a:lnSpc>
                <a:spcBef>
                  <a:spcPts val="175"/>
                </a:spcBef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0070C5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4572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pPr marL="45720">
                <a:lnSpc>
                  <a:spcPct val="100000"/>
                </a:lnSpc>
                <a:spcBef>
                  <a:spcPts val="175"/>
                </a:spcBef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hin Cli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 userDrawn="1"/>
        </p:nvSpPr>
        <p:spPr>
          <a:xfrm>
            <a:off x="382" y="-97664"/>
            <a:ext cx="9144000" cy="384048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"/>
          <p:cNvSpPr/>
          <p:nvPr userDrawn="1"/>
        </p:nvSpPr>
        <p:spPr>
          <a:xfrm>
            <a:off x="382" y="4796281"/>
            <a:ext cx="9144000" cy="384048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859718"/>
            <a:ext cx="2926080" cy="257175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4859718"/>
            <a:ext cx="2103120" cy="257175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10/11/2023</a:t>
            </a:fld>
            <a:endParaRPr lang="en-US"/>
          </a:p>
        </p:txBody>
      </p:sp>
      <p:pic>
        <p:nvPicPr>
          <p:cNvPr id="32" name="图片 31" descr="logo-透明-白色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68895" y="4932045"/>
            <a:ext cx="940435" cy="1835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Mini P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 userDrawn="1"/>
        </p:nvSpPr>
        <p:spPr>
          <a:xfrm>
            <a:off x="382" y="-97664"/>
            <a:ext cx="9144000" cy="384048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"/>
          <p:cNvSpPr/>
          <p:nvPr userDrawn="1"/>
        </p:nvSpPr>
        <p:spPr>
          <a:xfrm>
            <a:off x="382" y="4796281"/>
            <a:ext cx="9144000" cy="384048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859718"/>
            <a:ext cx="2926080" cy="257175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4859718"/>
            <a:ext cx="2103120" cy="257175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10/11/2023</a:t>
            </a:fld>
            <a:endParaRPr lang="en-US"/>
          </a:p>
        </p:txBody>
      </p:sp>
      <p:pic>
        <p:nvPicPr>
          <p:cNvPr id="2" name="图片 1" descr="logo-透明-白色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68895" y="4932045"/>
            <a:ext cx="940435" cy="1835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ll in One P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 userDrawn="1"/>
        </p:nvSpPr>
        <p:spPr>
          <a:xfrm>
            <a:off x="382" y="-97664"/>
            <a:ext cx="9144000" cy="384048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"/>
          <p:cNvSpPr/>
          <p:nvPr userDrawn="1"/>
        </p:nvSpPr>
        <p:spPr>
          <a:xfrm>
            <a:off x="382" y="4796281"/>
            <a:ext cx="9144000" cy="384048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859718"/>
            <a:ext cx="2926080" cy="257175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4859718"/>
            <a:ext cx="2103120" cy="257175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10/11/2023</a:t>
            </a:fld>
            <a:endParaRPr lang="en-US"/>
          </a:p>
        </p:txBody>
      </p:sp>
      <p:pic>
        <p:nvPicPr>
          <p:cNvPr id="2" name="图片 1" descr="logo-透明-白色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68895" y="4932045"/>
            <a:ext cx="940435" cy="1835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th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 userDrawn="1"/>
        </p:nvSpPr>
        <p:spPr>
          <a:xfrm>
            <a:off x="382" y="4796281"/>
            <a:ext cx="9144000" cy="384048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859718"/>
            <a:ext cx="2926080" cy="257175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4859718"/>
            <a:ext cx="2103120" cy="257175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10/11/2023</a:t>
            </a:fld>
            <a:endParaRPr lang="en-US"/>
          </a:p>
        </p:txBody>
      </p:sp>
      <p:pic>
        <p:nvPicPr>
          <p:cNvPr id="2" name="图片 1" descr="logo-透明-白色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68895" y="4932045"/>
            <a:ext cx="940435" cy="1835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4572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pPr marL="45720">
                <a:lnSpc>
                  <a:spcPct val="100000"/>
                </a:lnSpc>
                <a:spcBef>
                  <a:spcPts val="175"/>
                </a:spcBef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/>
              <a:pPr/>
              <a:t>10/11/2023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4572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pPr marL="45720">
                <a:lnSpc>
                  <a:spcPct val="100000"/>
                </a:lnSpc>
                <a:spcBef>
                  <a:spcPts val="175"/>
                </a:spcBef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2976" y="2275077"/>
            <a:ext cx="8258047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0070C5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61679" y="4871856"/>
            <a:ext cx="175259" cy="16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4572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pPr marL="45720">
                <a:lnSpc>
                  <a:spcPct val="100000"/>
                </a:lnSpc>
                <a:spcBef>
                  <a:spcPts val="175"/>
                </a:spcBef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20.png"/><Relationship Id="rId5" Type="http://schemas.openxmlformats.org/officeDocument/2006/relationships/tags" Target="../tags/tag55.xml"/><Relationship Id="rId10" Type="http://schemas.openxmlformats.org/officeDocument/2006/relationships/image" Target="../media/image19.png"/><Relationship Id="rId4" Type="http://schemas.openxmlformats.org/officeDocument/2006/relationships/tags" Target="../tags/tag54.xml"/><Relationship Id="rId9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image" Target="../media/image22.png"/><Relationship Id="rId5" Type="http://schemas.openxmlformats.org/officeDocument/2006/relationships/tags" Target="../tags/tag63.xml"/><Relationship Id="rId10" Type="http://schemas.openxmlformats.org/officeDocument/2006/relationships/image" Target="../media/image21.png"/><Relationship Id="rId4" Type="http://schemas.openxmlformats.org/officeDocument/2006/relationships/tags" Target="../tags/tag62.xml"/><Relationship Id="rId9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3" Type="http://schemas.openxmlformats.org/officeDocument/2006/relationships/tags" Target="../tags/tag69.xml"/><Relationship Id="rId7" Type="http://schemas.openxmlformats.org/officeDocument/2006/relationships/tags" Target="../tags/tag73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image" Target="../media/image24.jpeg"/><Relationship Id="rId5" Type="http://schemas.openxmlformats.org/officeDocument/2006/relationships/tags" Target="../tags/tag71.xml"/><Relationship Id="rId10" Type="http://schemas.openxmlformats.org/officeDocument/2006/relationships/image" Target="../media/image23.png"/><Relationship Id="rId4" Type="http://schemas.openxmlformats.org/officeDocument/2006/relationships/tags" Target="../tags/tag70.xml"/><Relationship Id="rId9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image" Target="../media/image26.png"/><Relationship Id="rId5" Type="http://schemas.openxmlformats.org/officeDocument/2006/relationships/tags" Target="../tags/tag79.xml"/><Relationship Id="rId10" Type="http://schemas.openxmlformats.org/officeDocument/2006/relationships/image" Target="../media/image25.jpeg"/><Relationship Id="rId4" Type="http://schemas.openxmlformats.org/officeDocument/2006/relationships/tags" Target="../tags/tag78.xml"/><Relationship Id="rId9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28.png"/><Relationship Id="rId5" Type="http://schemas.openxmlformats.org/officeDocument/2006/relationships/tags" Target="../tags/tag87.xml"/><Relationship Id="rId10" Type="http://schemas.openxmlformats.org/officeDocument/2006/relationships/image" Target="../media/image27.jpeg"/><Relationship Id="rId4" Type="http://schemas.openxmlformats.org/officeDocument/2006/relationships/tags" Target="../tags/tag86.xml"/><Relationship Id="rId9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image" Target="../media/image30.png"/><Relationship Id="rId5" Type="http://schemas.openxmlformats.org/officeDocument/2006/relationships/tags" Target="../tags/tag95.xml"/><Relationship Id="rId10" Type="http://schemas.openxmlformats.org/officeDocument/2006/relationships/image" Target="../media/image29.png"/><Relationship Id="rId4" Type="http://schemas.openxmlformats.org/officeDocument/2006/relationships/tags" Target="../tags/tag94.xml"/><Relationship Id="rId9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image" Target="../media/image32.png"/><Relationship Id="rId5" Type="http://schemas.openxmlformats.org/officeDocument/2006/relationships/tags" Target="../tags/tag103.xml"/><Relationship Id="rId10" Type="http://schemas.openxmlformats.org/officeDocument/2006/relationships/image" Target="../media/image31.png"/><Relationship Id="rId4" Type="http://schemas.openxmlformats.org/officeDocument/2006/relationships/tags" Target="../tags/tag102.xml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34.png"/><Relationship Id="rId5" Type="http://schemas.openxmlformats.org/officeDocument/2006/relationships/tags" Target="../tags/tag111.xml"/><Relationship Id="rId10" Type="http://schemas.openxmlformats.org/officeDocument/2006/relationships/image" Target="../media/image33.png"/><Relationship Id="rId4" Type="http://schemas.openxmlformats.org/officeDocument/2006/relationships/tags" Target="../tags/tag110.xml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image" Target="../media/image36.png"/><Relationship Id="rId5" Type="http://schemas.openxmlformats.org/officeDocument/2006/relationships/tags" Target="../tags/tag119.xml"/><Relationship Id="rId10" Type="http://schemas.openxmlformats.org/officeDocument/2006/relationships/image" Target="../media/image35.png"/><Relationship Id="rId4" Type="http://schemas.openxmlformats.org/officeDocument/2006/relationships/tags" Target="../tags/tag118.xml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125.xml"/><Relationship Id="rId7" Type="http://schemas.openxmlformats.org/officeDocument/2006/relationships/tags" Target="../tags/tag129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10" Type="http://schemas.openxmlformats.org/officeDocument/2006/relationships/image" Target="../media/image37.png"/><Relationship Id="rId4" Type="http://schemas.openxmlformats.org/officeDocument/2006/relationships/tags" Target="../tags/tag126.xml"/><Relationship Id="rId9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image" Target="../media/image39.jpe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image" Target="../media/image38.jpeg"/><Relationship Id="rId5" Type="http://schemas.openxmlformats.org/officeDocument/2006/relationships/tags" Target="../tags/tag134.xml"/><Relationship Id="rId10" Type="http://schemas.openxmlformats.org/officeDocument/2006/relationships/notesSlide" Target="../notesSlides/notesSlide5.xml"/><Relationship Id="rId4" Type="http://schemas.openxmlformats.org/officeDocument/2006/relationships/tags" Target="../tags/tag133.xml"/><Relationship Id="rId9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image" Target="../media/image41.jpe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image" Target="../media/image40.jpeg"/><Relationship Id="rId5" Type="http://schemas.openxmlformats.org/officeDocument/2006/relationships/tags" Target="../tags/tag142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141.xml"/><Relationship Id="rId9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7" Type="http://schemas.openxmlformats.org/officeDocument/2006/relationships/image" Target="../media/image43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7" Type="http://schemas.openxmlformats.org/officeDocument/2006/relationships/image" Target="../media/image45.png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44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54.xml"/><Relationship Id="rId7" Type="http://schemas.openxmlformats.org/officeDocument/2006/relationships/image" Target="../media/image47.jpeg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46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7" Type="http://schemas.openxmlformats.org/officeDocument/2006/relationships/image" Target="../media/image49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7" Type="http://schemas.openxmlformats.org/officeDocument/2006/relationships/image" Target="../media/image51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50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7" Type="http://schemas.openxmlformats.org/officeDocument/2006/relationships/image" Target="../media/image53.jpe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52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66.xml"/><Relationship Id="rId7" Type="http://schemas.openxmlformats.org/officeDocument/2006/relationships/image" Target="../media/image55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7" Type="http://schemas.openxmlformats.org/officeDocument/2006/relationships/image" Target="../media/image57.pn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7" Type="http://schemas.openxmlformats.org/officeDocument/2006/relationships/image" Target="../media/image59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5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7" Type="http://schemas.openxmlformats.org/officeDocument/2006/relationships/image" Target="../media/image61.jpe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60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7" Type="http://schemas.openxmlformats.org/officeDocument/2006/relationships/image" Target="../media/image63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62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7" Type="http://schemas.openxmlformats.org/officeDocument/2006/relationships/image" Target="../media/image65.jpe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64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8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0.jpeg"/><Relationship Id="rId5" Type="http://schemas.openxmlformats.org/officeDocument/2006/relationships/tags" Target="../tags/tag15.xml"/><Relationship Id="rId10" Type="http://schemas.openxmlformats.org/officeDocument/2006/relationships/image" Target="../media/image9.jpe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12.jpeg"/><Relationship Id="rId5" Type="http://schemas.openxmlformats.org/officeDocument/2006/relationships/tags" Target="../tags/tag23.xml"/><Relationship Id="rId10" Type="http://schemas.openxmlformats.org/officeDocument/2006/relationships/image" Target="../media/image11.jpeg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14.jpeg"/><Relationship Id="rId5" Type="http://schemas.openxmlformats.org/officeDocument/2006/relationships/tags" Target="../tags/tag31.xml"/><Relationship Id="rId10" Type="http://schemas.openxmlformats.org/officeDocument/2006/relationships/image" Target="../media/image13.jpeg"/><Relationship Id="rId4" Type="http://schemas.openxmlformats.org/officeDocument/2006/relationships/tags" Target="../tags/tag30.xml"/><Relationship Id="rId9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16.png"/><Relationship Id="rId5" Type="http://schemas.openxmlformats.org/officeDocument/2006/relationships/tags" Target="../tags/tag39.xml"/><Relationship Id="rId10" Type="http://schemas.openxmlformats.org/officeDocument/2006/relationships/image" Target="../media/image15.png"/><Relationship Id="rId4" Type="http://schemas.openxmlformats.org/officeDocument/2006/relationships/tags" Target="../tags/tag38.xml"/><Relationship Id="rId9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18.png"/><Relationship Id="rId5" Type="http://schemas.openxmlformats.org/officeDocument/2006/relationships/tags" Target="../tags/tag47.xml"/><Relationship Id="rId10" Type="http://schemas.openxmlformats.org/officeDocument/2006/relationships/image" Target="../media/image17.png"/><Relationship Id="rId4" Type="http://schemas.openxmlformats.org/officeDocument/2006/relationships/tags" Target="../tags/tag46.xml"/><Relationship Id="rId9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82625" y="1553210"/>
            <a:ext cx="4102735" cy="2071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endParaRPr lang="zh-CN" altLang="en-US" sz="4800" dirty="0">
              <a:solidFill>
                <a:srgbClr val="0070C5"/>
              </a:solidFill>
              <a:effectLst/>
              <a:latin typeface="Calibri" panose="020F0502020204030204" charset="0"/>
              <a:ea typeface="微软雅黑" panose="020B0503020204020204" charset="-122"/>
              <a:cs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800" b="1" dirty="0">
                <a:solidFill>
                  <a:srgbClr val="0070C5"/>
                </a:solidFill>
                <a:effectLst/>
                <a:latin typeface="Calibri" panose="020F0502020204030204" charset="0"/>
                <a:ea typeface="微软雅黑" panose="020B0503020204020204" charset="-122"/>
                <a:cs typeface="+mn-lt"/>
                <a:sym typeface="+mn-ea"/>
              </a:rPr>
              <a:t>Product introduction</a:t>
            </a:r>
          </a:p>
          <a:p>
            <a:pPr algn="ctr">
              <a:lnSpc>
                <a:spcPct val="80000"/>
              </a:lnSpc>
            </a:pPr>
            <a:endParaRPr sz="1400" dirty="0">
              <a:solidFill>
                <a:srgbClr val="0070C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  <a:cs typeface="+mn-lt"/>
              <a:sym typeface="+mn-ea"/>
            </a:endParaRPr>
          </a:p>
          <a:p>
            <a:pPr algn="ctr">
              <a:lnSpc>
                <a:spcPct val="80000"/>
              </a:lnSpc>
            </a:pPr>
            <a:r>
              <a:rPr sz="1400">
                <a:solidFill>
                  <a:srgbClr val="0070C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+mn-lt"/>
                <a:sym typeface="+mn-ea"/>
              </a:rPr>
              <a:t>Thin Client/Mini PC/All in one PC</a:t>
            </a:r>
          </a:p>
        </p:txBody>
      </p:sp>
      <p:pic>
        <p:nvPicPr>
          <p:cNvPr id="12" name="图片 11" descr="C:/Users/Share/AppData/Local/Temp/picturescale_20191125104133/output_20191125104134.pngoutput_2019112510413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98365" y="-17145"/>
            <a:ext cx="4434157" cy="51720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83" h="8145">
                <a:moveTo>
                  <a:pt x="2606" y="0"/>
                </a:moveTo>
                <a:lnTo>
                  <a:pt x="6983" y="0"/>
                </a:lnTo>
                <a:lnTo>
                  <a:pt x="6956" y="8140"/>
                </a:lnTo>
                <a:lnTo>
                  <a:pt x="0" y="8145"/>
                </a:lnTo>
                <a:lnTo>
                  <a:pt x="2606" y="0"/>
                </a:lnTo>
                <a:close/>
              </a:path>
            </a:pathLst>
          </a:custGeom>
        </p:spPr>
      </p:pic>
      <p:sp>
        <p:nvSpPr>
          <p:cNvPr id="3" name="任意多边形 2"/>
          <p:cNvSpPr/>
          <p:nvPr/>
        </p:nvSpPr>
        <p:spPr>
          <a:xfrm>
            <a:off x="5154295" y="-21590"/>
            <a:ext cx="1936750" cy="2968625"/>
          </a:xfrm>
          <a:custGeom>
            <a:avLst/>
            <a:gdLst>
              <a:gd name="connsiteX0" fmla="*/ 0 w 3050"/>
              <a:gd name="connsiteY0" fmla="*/ 4662 h 4675"/>
              <a:gd name="connsiteX1" fmla="*/ 1550 w 3050"/>
              <a:gd name="connsiteY1" fmla="*/ 38 h 4675"/>
              <a:gd name="connsiteX2" fmla="*/ 3050 w 3050"/>
              <a:gd name="connsiteY2" fmla="*/ 0 h 4675"/>
              <a:gd name="connsiteX3" fmla="*/ 1621 w 3050"/>
              <a:gd name="connsiteY3" fmla="*/ 4675 h 4675"/>
              <a:gd name="connsiteX4" fmla="*/ 0 w 3050"/>
              <a:gd name="connsiteY4" fmla="*/ 4662 h 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" h="4675">
                <a:moveTo>
                  <a:pt x="0" y="4662"/>
                </a:moveTo>
                <a:lnTo>
                  <a:pt x="1550" y="38"/>
                </a:lnTo>
                <a:lnTo>
                  <a:pt x="3050" y="0"/>
                </a:lnTo>
                <a:lnTo>
                  <a:pt x="1621" y="4675"/>
                </a:lnTo>
                <a:lnTo>
                  <a:pt x="0" y="4662"/>
                </a:lnTo>
                <a:close/>
              </a:path>
            </a:pathLst>
          </a:custGeom>
          <a:gradFill>
            <a:gsLst>
              <a:gs pos="0">
                <a:srgbClr val="007BD3">
                  <a:alpha val="0"/>
                </a:srgbClr>
              </a:gs>
              <a:gs pos="98000">
                <a:srgbClr val="0070C5">
                  <a:alpha val="10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>
            <p:custDataLst>
              <p:tags r:id="rId2"/>
            </p:custDataLst>
          </p:nvPr>
        </p:nvSpPr>
        <p:spPr>
          <a:xfrm flipH="1">
            <a:off x="3491865" y="5035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>
            <p:custDataLst>
              <p:tags r:id="rId3"/>
            </p:custDataLst>
          </p:nvPr>
        </p:nvSpPr>
        <p:spPr>
          <a:xfrm>
            <a:off x="3891280" y="562610"/>
            <a:ext cx="1853565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2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4" name="object 17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891280" y="834390"/>
          <a:ext cx="5005070" cy="37909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3525"/>
                <a:gridCol w="3471545"/>
              </a:tblGrid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X3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Intel Pentium/J1900/J1800/N2840</a:t>
                      </a:r>
                      <a:endParaRPr lang="en-US" altLang="zh-CN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DDR3L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2G/4G/8G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16G/32G/64G/128G/256G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integrated graphics card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HDMI*1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VGA*1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RJ45*1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USB3.0*1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USB2.0*3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AUDIO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With Fan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140MM*140MM*29MM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Black/Silver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Plastic/A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luminium alloy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pic>
        <p:nvPicPr>
          <p:cNvPr id="5" name="图片 4" descr="图片1.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477520" y="1400175"/>
            <a:ext cx="2785745" cy="979805"/>
          </a:xfrm>
          <a:prstGeom prst="rect">
            <a:avLst/>
          </a:prstGeom>
        </p:spPr>
      </p:pic>
      <p:pic>
        <p:nvPicPr>
          <p:cNvPr id="6" name="图片 5" descr="图片1.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534670" y="3193415"/>
            <a:ext cx="2580005" cy="53784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344170" y="-8890"/>
            <a:ext cx="270637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(Office/Education)</a:t>
            </a:r>
          </a:p>
        </p:txBody>
      </p:sp>
      <p:sp>
        <p:nvSpPr>
          <p:cNvPr id="7" name="object 2"/>
          <p:cNvSpPr/>
          <p:nvPr>
            <p:custDataLst>
              <p:tags r:id="rId8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>
            <p:custDataLst>
              <p:tags r:id="rId2"/>
            </p:custDataLst>
          </p:nvPr>
        </p:nvSpPr>
        <p:spPr>
          <a:xfrm flipH="1">
            <a:off x="3491865" y="5797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>
            <p:custDataLst>
              <p:tags r:id="rId3"/>
            </p:custDataLst>
          </p:nvPr>
        </p:nvSpPr>
        <p:spPr>
          <a:xfrm>
            <a:off x="3891280" y="486410"/>
            <a:ext cx="1853565" cy="228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4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5" name="object 17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891280" y="758190"/>
          <a:ext cx="5005070" cy="3978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2270"/>
                <a:gridCol w="3352800"/>
              </a:tblGrid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M100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Intel 6, 7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DDR4L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2G/4G/8G/16G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16G/32G/64G/128G/256G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5A/ 60W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Intel integrated graphics card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DC*1，HDMI*1，VGA*1，USB2.0*4，USB3.0*2，RJ45*1，AUTO*2，PS2*2，LPT*1，COM*4（Turn a four）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9304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With Fan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200mm*200mm*55mm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Iron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44170" y="-8890"/>
            <a:ext cx="270637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(Office/Education)</a:t>
            </a:r>
          </a:p>
        </p:txBody>
      </p:sp>
      <p:pic>
        <p:nvPicPr>
          <p:cNvPr id="11" name="图片 10" descr="M100-图片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379730" y="585470"/>
            <a:ext cx="3226435" cy="1993265"/>
          </a:xfrm>
          <a:prstGeom prst="rect">
            <a:avLst/>
          </a:prstGeom>
        </p:spPr>
      </p:pic>
      <p:pic>
        <p:nvPicPr>
          <p:cNvPr id="12" name="图片 11" descr="M100-图片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400050" y="2554605"/>
            <a:ext cx="3299460" cy="2012315"/>
          </a:xfrm>
          <a:prstGeom prst="rect">
            <a:avLst/>
          </a:prstGeom>
        </p:spPr>
      </p:pic>
      <p:sp>
        <p:nvSpPr>
          <p:cNvPr id="4" name="object 2"/>
          <p:cNvSpPr/>
          <p:nvPr>
            <p:custDataLst>
              <p:tags r:id="rId8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>
            <p:custDataLst>
              <p:tags r:id="rId2"/>
            </p:custDataLst>
          </p:nvPr>
        </p:nvSpPr>
        <p:spPr>
          <a:xfrm flipH="1">
            <a:off x="3491865" y="427355"/>
            <a:ext cx="121920" cy="4495165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>
            <p:custDataLst>
              <p:tags r:id="rId3"/>
            </p:custDataLst>
          </p:nvPr>
        </p:nvSpPr>
        <p:spPr>
          <a:xfrm>
            <a:off x="3891280" y="486410"/>
            <a:ext cx="1853565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2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pic>
        <p:nvPicPr>
          <p:cNvPr id="4" name="图片 3" descr="C:/Users/Share/AppData/Local/Temp/picturescale_20191115092510/output_20191115092512.pngoutput_201911150925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368300" y="1250950"/>
            <a:ext cx="3048000" cy="12954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00" h="2040">
                <a:moveTo>
                  <a:pt x="0" y="0"/>
                </a:moveTo>
                <a:lnTo>
                  <a:pt x="4800" y="0"/>
                </a:lnTo>
                <a:lnTo>
                  <a:pt x="4800" y="2040"/>
                </a:lnTo>
                <a:lnTo>
                  <a:pt x="0" y="20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 descr="_DSC518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344170" y="3181350"/>
            <a:ext cx="2895600" cy="6858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60" h="1080">
                <a:moveTo>
                  <a:pt x="0" y="0"/>
                </a:moveTo>
                <a:lnTo>
                  <a:pt x="4560" y="0"/>
                </a:lnTo>
                <a:lnTo>
                  <a:pt x="4560" y="1080"/>
                </a:lnTo>
                <a:lnTo>
                  <a:pt x="0" y="1080"/>
                </a:lnTo>
                <a:lnTo>
                  <a:pt x="0" y="0"/>
                </a:lnTo>
                <a:close/>
              </a:path>
            </a:pathLst>
          </a:custGeom>
        </p:spPr>
      </p:pic>
      <p:graphicFrame>
        <p:nvGraphicFramePr>
          <p:cNvPr id="6" name="object 17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3891280" y="784860"/>
          <a:ext cx="5035550" cy="4197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7650"/>
                <a:gridCol w="3517900"/>
              </a:tblGrid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TB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Celeron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pentium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/J1900/J1800/3867U/Core i3/i5/i7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DDR3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L/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LPDDR4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4GB/8GB/16GB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32GB/64GB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/128GB/256GB                 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for HDDS extensions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integrated graphics card</a:t>
                      </a:r>
                      <a:endParaRPr lang="zh-CN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99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0891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DC*1,HDMI*1,VGA*1,USB2.0*6,USB*3.0*2,RJ45*1,PS2*2,RS232*4,LPT*1,AUDIO</a:t>
                      </a:r>
                    </a:p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orDC*1,HDMI*1,VGA*1,USB2.0*4,USB*3.0*4,RJ45*1,PS2*2,RS232*4,LPT*1,AUDIO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844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Fan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193MM*175MM*33MM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alvanized iron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344170" y="-8890"/>
            <a:ext cx="270637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(Office/Education)</a:t>
            </a:r>
          </a:p>
        </p:txBody>
      </p:sp>
      <p:sp>
        <p:nvSpPr>
          <p:cNvPr id="7" name="object 2"/>
          <p:cNvSpPr/>
          <p:nvPr>
            <p:custDataLst>
              <p:tags r:id="rId8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>
            <p:custDataLst>
              <p:tags r:id="rId2"/>
            </p:custDataLst>
          </p:nvPr>
        </p:nvSpPr>
        <p:spPr>
          <a:xfrm flipH="1">
            <a:off x="3491865" y="5797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>
            <p:custDataLst>
              <p:tags r:id="rId3"/>
            </p:custDataLst>
          </p:nvPr>
        </p:nvSpPr>
        <p:spPr>
          <a:xfrm>
            <a:off x="3891280" y="486410"/>
            <a:ext cx="1853565" cy="228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4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5" name="object 17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891280" y="758190"/>
          <a:ext cx="5005070" cy="3978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0685"/>
                <a:gridCol w="3334385"/>
              </a:tblGrid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MX-12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Intel  i5-1245U/i7-1255U/i7-1260U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2*DDR5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4G/8G/16G/64G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2*M.2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19V 6.32A/ 120W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Intel integrated graphics card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Windows10/11 &amp; Linux</a:t>
                      </a:r>
                      <a:endParaRPr 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1*D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1*HDMI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1*DP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3*USB3.0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2*USB2.0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1*Type-C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2*RJ45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1*SPK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1*MIC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9304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With Fan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135*126*45mm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Black/Silver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Metal + Plastic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44170" y="-8890"/>
            <a:ext cx="157162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(NUC)</a:t>
            </a: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685800" y="2877185"/>
            <a:ext cx="2340610" cy="13798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657225" y="1200785"/>
            <a:ext cx="2342515" cy="1389380"/>
          </a:xfrm>
          <a:prstGeom prst="rect">
            <a:avLst/>
          </a:prstGeom>
        </p:spPr>
      </p:pic>
      <p:sp>
        <p:nvSpPr>
          <p:cNvPr id="4" name="object 2"/>
          <p:cNvSpPr/>
          <p:nvPr>
            <p:custDataLst>
              <p:tags r:id="rId8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>
            <p:custDataLst>
              <p:tags r:id="rId2"/>
            </p:custDataLst>
          </p:nvPr>
        </p:nvSpPr>
        <p:spPr>
          <a:xfrm flipH="1">
            <a:off x="3491865" y="5797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>
            <p:custDataLst>
              <p:tags r:id="rId3"/>
            </p:custDataLst>
          </p:nvPr>
        </p:nvSpPr>
        <p:spPr>
          <a:xfrm>
            <a:off x="3891280" y="486410"/>
            <a:ext cx="1853565" cy="228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4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5" name="object 17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891280" y="758190"/>
          <a:ext cx="5005070" cy="3978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0685"/>
                <a:gridCol w="3334385"/>
              </a:tblGrid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MX-PRO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Intel  i3 1115G4/ i5 1135G7/i7 1165G7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2*DDR4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4G/8G/16G/64G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1*M.2 SATA+1*M.2 NVMe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7A/ 84W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Intel integrated graphics card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Windows10/11 &amp; Linux</a:t>
                      </a:r>
                      <a:endParaRPr 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1*DC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1*HDMI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1*DP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4*USB3.0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2*USB2.0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2*RJ45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1*SPK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1*MIC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9304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With Fan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150*140*60mm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Black/Silver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Metal + Plastic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44170" y="-8890"/>
            <a:ext cx="1571625" cy="7188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(NUC)</a:t>
            </a:r>
            <a:endParaRPr lang="en-US" sz="2000" spc="-5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  <a:cs typeface="Calibri" panose="020F0502020204030204"/>
              <a:sym typeface="+mn-ea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lang="en-US" sz="2000" spc="-5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  <a:cs typeface="Calibri" panose="020F0502020204030204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695960" y="2877185"/>
            <a:ext cx="2420620" cy="1565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763905" y="1061720"/>
            <a:ext cx="2406015" cy="1564005"/>
          </a:xfrm>
          <a:prstGeom prst="rect">
            <a:avLst/>
          </a:prstGeom>
        </p:spPr>
      </p:pic>
      <p:sp>
        <p:nvSpPr>
          <p:cNvPr id="7" name="object 2"/>
          <p:cNvSpPr/>
          <p:nvPr>
            <p:custDataLst>
              <p:tags r:id="rId8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>
            <p:custDataLst>
              <p:tags r:id="rId2"/>
            </p:custDataLst>
          </p:nvPr>
        </p:nvSpPr>
        <p:spPr>
          <a:xfrm flipH="1">
            <a:off x="3491865" y="5797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>
            <p:custDataLst>
              <p:tags r:id="rId3"/>
            </p:custDataLst>
          </p:nvPr>
        </p:nvSpPr>
        <p:spPr>
          <a:xfrm>
            <a:off x="3891280" y="486410"/>
            <a:ext cx="1853565" cy="228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4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5" name="object 17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891280" y="758190"/>
          <a:ext cx="5005070" cy="3978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0685"/>
                <a:gridCol w="3334385"/>
              </a:tblGrid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Intel  i3 10110U/ i5 10210U /i7 10810U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2*DDR4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4G/8G/16G/64G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1*M.2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 12V 7A/ 84W</a:t>
                      </a: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Intel integrated graphics card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Windows10/11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1*DC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1*HDMI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1*DP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4*USB3.0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4*USB2.0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1*Type-C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2*RJ45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1*SPK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1*MIC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9304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With Fan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150mm*137mm*50mm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Black/Silver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Metal + Plastic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44170" y="-8890"/>
            <a:ext cx="1571625" cy="6883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(NUC)</a:t>
            </a: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lang="en-US" spc="-5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  <a:cs typeface="Calibri" panose="020F0502020204030204"/>
              <a:sym typeface="+mn-ea"/>
            </a:endParaRPr>
          </a:p>
        </p:txBody>
      </p:sp>
      <p:pic>
        <p:nvPicPr>
          <p:cNvPr id="6" name="图片 5" descr="C:\Users\Share\Desktop\图片1.png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381000" y="1200785"/>
            <a:ext cx="3053080" cy="1381760"/>
          </a:xfrm>
          <a:prstGeom prst="rect">
            <a:avLst/>
          </a:prstGeom>
        </p:spPr>
      </p:pic>
      <p:pic>
        <p:nvPicPr>
          <p:cNvPr id="2" name="图片 1" descr="MX外壳-图片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 rot="21420000">
            <a:off x="410210" y="2879725"/>
            <a:ext cx="3049905" cy="1294765"/>
          </a:xfrm>
          <a:prstGeom prst="rect">
            <a:avLst/>
          </a:prstGeom>
        </p:spPr>
      </p:pic>
      <p:sp>
        <p:nvSpPr>
          <p:cNvPr id="7" name="object 2"/>
          <p:cNvSpPr/>
          <p:nvPr>
            <p:custDataLst>
              <p:tags r:id="rId8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>
            <p:custDataLst>
              <p:tags r:id="rId2"/>
            </p:custDataLst>
          </p:nvPr>
        </p:nvSpPr>
        <p:spPr>
          <a:xfrm flipH="1">
            <a:off x="3491865" y="5797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>
            <p:custDataLst>
              <p:tags r:id="rId3"/>
            </p:custDataLst>
          </p:nvPr>
        </p:nvSpPr>
        <p:spPr>
          <a:xfrm>
            <a:off x="3891280" y="486410"/>
            <a:ext cx="1853565" cy="228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4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5" name="object 17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891280" y="758190"/>
          <a:ext cx="5005070" cy="3978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0685"/>
                <a:gridCol w="3334385"/>
              </a:tblGrid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L10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intel 10gen/11gen/1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gen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2*DDR4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4G/8G/16G/64G/128G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M.2(Support sata and NVME); Support 2.5 sata expand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19V 6.32A/ 120W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Intel integrated graphics card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Windows10/11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1*DC2.5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1*HDMI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1*DP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4*USB3.0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2*USB2.0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1*RJ45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1*SPK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1*MIC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9304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With Fan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196*196*50mm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Aluminium alloy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44170" y="-8890"/>
            <a:ext cx="1571625" cy="6883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(NUC)</a:t>
            </a: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lang="en-US" spc="-5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  <a:cs typeface="Calibri" panose="020F0502020204030204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649605" y="1353185"/>
            <a:ext cx="2392045" cy="11728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601980" y="3028950"/>
            <a:ext cx="2461895" cy="1181100"/>
          </a:xfrm>
          <a:prstGeom prst="rect">
            <a:avLst/>
          </a:prstGeom>
        </p:spPr>
      </p:pic>
      <p:sp>
        <p:nvSpPr>
          <p:cNvPr id="7" name="object 2"/>
          <p:cNvSpPr/>
          <p:nvPr>
            <p:custDataLst>
              <p:tags r:id="rId8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>
            <p:custDataLst>
              <p:tags r:id="rId2"/>
            </p:custDataLst>
          </p:nvPr>
        </p:nvSpPr>
        <p:spPr>
          <a:xfrm flipH="1">
            <a:off x="3491865" y="5797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>
            <p:custDataLst>
              <p:tags r:id="rId3"/>
            </p:custDataLst>
          </p:nvPr>
        </p:nvSpPr>
        <p:spPr>
          <a:xfrm>
            <a:off x="3891280" y="486410"/>
            <a:ext cx="1853565" cy="228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4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5" name="object 17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891280" y="758190"/>
          <a:ext cx="5005070" cy="3978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0685"/>
                <a:gridCol w="3334385"/>
              </a:tblGrid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N100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intel N95/N100/N300/N305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2*DDR4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4G/8G/16G/64G/128G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M.2(Support sata and NVME); Support 2.5 sata expand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19V 6.32A/ 120W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Intel integrated graphics card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Windows10/11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1*DC2.5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1*HDMI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1*DP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4*USB3.0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2*USB2.0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1*RJ45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1*SPK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1*MIC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9304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With Fan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150*140*60mm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Aluminium alloy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44170" y="-8890"/>
            <a:ext cx="1571625" cy="7188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(NUC)</a:t>
            </a:r>
            <a:endParaRPr lang="en-US" sz="2000" spc="-5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  <a:cs typeface="Calibri" panose="020F0502020204030204"/>
              <a:sym typeface="+mn-ea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lang="en-US" sz="2000" spc="-5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  <a:cs typeface="Calibri" panose="020F0502020204030204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568325" y="1352550"/>
            <a:ext cx="2482215" cy="11925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557530" y="3028950"/>
            <a:ext cx="2498090" cy="1180465"/>
          </a:xfrm>
          <a:prstGeom prst="rect">
            <a:avLst/>
          </a:prstGeom>
        </p:spPr>
      </p:pic>
      <p:sp>
        <p:nvSpPr>
          <p:cNvPr id="6" name="object 2"/>
          <p:cNvSpPr/>
          <p:nvPr>
            <p:custDataLst>
              <p:tags r:id="rId8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>
            <p:custDataLst>
              <p:tags r:id="rId2"/>
            </p:custDataLst>
          </p:nvPr>
        </p:nvSpPr>
        <p:spPr>
          <a:xfrm>
            <a:off x="3891280" y="486410"/>
            <a:ext cx="1853565" cy="228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4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5" name="object 17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891280" y="758190"/>
          <a:ext cx="5005070" cy="3978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0685"/>
                <a:gridCol w="3334385"/>
              </a:tblGrid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MD-PRO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intel J4105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/J4125/J6412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1*DDR4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4G/8G/16G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1*Msata+1*M.2 2280 NVME+1*2.5inch HDD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5A/ 60W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Intel integrated graphics card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Windows10/11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1*DC2.5</a:t>
                      </a: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2*HDMI</a:t>
                      </a: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1*DP</a:t>
                      </a: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2*USB3.0</a:t>
                      </a: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2*USB2.0</a:t>
                      </a: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2*RJ45</a:t>
                      </a: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1*SPK</a:t>
                      </a: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1*MIC</a:t>
                      </a: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2*RS232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9304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Fanless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136*127*40mm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Black/Silver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Aluminium alloy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344170" y="-8890"/>
            <a:ext cx="1571625" cy="6883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(NUC)</a:t>
            </a: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lang="en-US" spc="-5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  <a:cs typeface="Calibri" panose="020F0502020204030204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609600" y="2647950"/>
            <a:ext cx="3129280" cy="2297430"/>
          </a:xfrm>
          <a:prstGeom prst="rect">
            <a:avLst/>
          </a:prstGeom>
        </p:spPr>
      </p:pic>
      <p:sp>
        <p:nvSpPr>
          <p:cNvPr id="27" name="object 11"/>
          <p:cNvSpPr/>
          <p:nvPr>
            <p:custDataLst>
              <p:tags r:id="rId6"/>
            </p:custDataLst>
          </p:nvPr>
        </p:nvSpPr>
        <p:spPr>
          <a:xfrm flipH="1">
            <a:off x="3491865" y="5797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图片 5" descr="C:\Users\Share\Desktop\未标题-1.png未标题-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304800" y="1047750"/>
            <a:ext cx="2896870" cy="1710690"/>
          </a:xfrm>
          <a:prstGeom prst="rect">
            <a:avLst/>
          </a:prstGeom>
        </p:spPr>
      </p:pic>
      <p:sp>
        <p:nvSpPr>
          <p:cNvPr id="7" name="object 2"/>
          <p:cNvSpPr/>
          <p:nvPr>
            <p:custDataLst>
              <p:tags r:id="rId8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>
            <p:custDataLst>
              <p:tags r:id="rId2"/>
            </p:custDataLst>
          </p:nvPr>
        </p:nvSpPr>
        <p:spPr>
          <a:xfrm flipH="1">
            <a:off x="3491865" y="4273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3"/>
          <p:cNvSpPr txBox="1"/>
          <p:nvPr>
            <p:custDataLst>
              <p:tags r:id="rId3"/>
            </p:custDataLst>
          </p:nvPr>
        </p:nvSpPr>
        <p:spPr>
          <a:xfrm>
            <a:off x="3891280" y="562610"/>
            <a:ext cx="1853565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2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12" name="object 17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891280" y="834390"/>
          <a:ext cx="5005070" cy="37909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8285"/>
                <a:gridCol w="3486785"/>
              </a:tblGrid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Intel Core 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i3/i5/i7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DDR4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4G/8G/16GB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16G/32G/64G/128G/256G           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5A / 36W      DC 12V 5A/ 60W 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integrated graphics card</a:t>
                      </a:r>
                      <a:endParaRPr lang="zh-CN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HDMI*1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DP*1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RJ45*2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USB3.0*4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USB2.0*4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Type-c*1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AUDIO SD*1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Fan cooling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135MM*150MM*50MM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luminium alloy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/Plastic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344170" y="-8890"/>
            <a:ext cx="1571625" cy="7188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(NUC)</a:t>
            </a:r>
            <a:endParaRPr lang="en-US" sz="2000" spc="-5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  <a:cs typeface="Calibri" panose="020F0502020204030204"/>
              <a:sym typeface="+mn-ea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lang="en-US" sz="2000" spc="-5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  <a:cs typeface="Calibri" panose="020F0502020204030204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454660" y="1393825"/>
            <a:ext cx="2726690" cy="2714625"/>
          </a:xfrm>
          <a:prstGeom prst="rect">
            <a:avLst/>
          </a:prstGeom>
        </p:spPr>
      </p:pic>
      <p:sp>
        <p:nvSpPr>
          <p:cNvPr id="2" name="object 2"/>
          <p:cNvSpPr/>
          <p:nvPr>
            <p:custDataLst>
              <p:tags r:id="rId7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/>
        </p:nvSpPr>
        <p:spPr>
          <a:xfrm flipH="1">
            <a:off x="3491865" y="5797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/>
        </p:nvSpPr>
        <p:spPr>
          <a:xfrm>
            <a:off x="3891280" y="486410"/>
            <a:ext cx="1853565" cy="228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4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5" name="object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891280" y="758190"/>
          <a:ext cx="5005070" cy="3978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0685"/>
                <a:gridCol w="3334385"/>
              </a:tblGrid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T100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Supports Intel 6th, 7th/ Supports Discrete 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DDR3 1333MHz / DDR4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2G/4G/8G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16G/32G/64G/128G/256G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5A/ 60W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Intel integrated graphics card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DC*1，HDMI*1，VGA*1，USB2.0*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，USB3.0*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4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，RJ45*1，AUTO*2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9304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With Fan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196mm*185mm*40mm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Iron+ABS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344170" y="-8890"/>
            <a:ext cx="270637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(Office/Education)</a:t>
            </a:r>
          </a:p>
        </p:txBody>
      </p:sp>
      <p:pic>
        <p:nvPicPr>
          <p:cNvPr id="4" name="图片 3" descr="图片-画板-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9700" y="120650"/>
            <a:ext cx="3446145" cy="3446145"/>
          </a:xfrm>
          <a:prstGeom prst="rect">
            <a:avLst/>
          </a:prstGeom>
        </p:spPr>
      </p:pic>
      <p:pic>
        <p:nvPicPr>
          <p:cNvPr id="6" name="图片 5" descr="图片-画板-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9700" y="1750060"/>
            <a:ext cx="3446145" cy="3446145"/>
          </a:xfrm>
          <a:prstGeom prst="rect">
            <a:avLst/>
          </a:prstGeom>
        </p:spPr>
      </p:pic>
      <p:sp>
        <p:nvSpPr>
          <p:cNvPr id="7" name="object 2"/>
          <p:cNvSpPr/>
          <p:nvPr>
            <p:custDataLst>
              <p:tags r:id="rId3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1"/>
          <p:cNvSpPr/>
          <p:nvPr>
            <p:custDataLst>
              <p:tags r:id="rId2"/>
            </p:custDataLst>
          </p:nvPr>
        </p:nvSpPr>
        <p:spPr>
          <a:xfrm flipH="1">
            <a:off x="3491865" y="5797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3"/>
          <p:cNvSpPr txBox="1"/>
          <p:nvPr>
            <p:custDataLst>
              <p:tags r:id="rId3"/>
            </p:custDataLst>
          </p:nvPr>
        </p:nvSpPr>
        <p:spPr>
          <a:xfrm>
            <a:off x="3891280" y="562610"/>
            <a:ext cx="1853565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2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pic>
        <p:nvPicPr>
          <p:cNvPr id="11" name="图片 10" descr="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565150" y="2601595"/>
            <a:ext cx="2537460" cy="21615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240" h="2760">
                <a:moveTo>
                  <a:pt x="0" y="0"/>
                </a:moveTo>
                <a:lnTo>
                  <a:pt x="3240" y="0"/>
                </a:lnTo>
                <a:lnTo>
                  <a:pt x="3240" y="2760"/>
                </a:lnTo>
                <a:lnTo>
                  <a:pt x="0" y="276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1" descr="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>
          <a:xfrm>
            <a:off x="432435" y="653415"/>
            <a:ext cx="2548255" cy="20389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000" h="4800">
                <a:moveTo>
                  <a:pt x="0" y="0"/>
                </a:moveTo>
                <a:lnTo>
                  <a:pt x="6000" y="0"/>
                </a:lnTo>
                <a:lnTo>
                  <a:pt x="6000" y="4800"/>
                </a:lnTo>
                <a:lnTo>
                  <a:pt x="0" y="4800"/>
                </a:lnTo>
                <a:lnTo>
                  <a:pt x="0" y="0"/>
                </a:lnTo>
                <a:close/>
              </a:path>
            </a:pathLst>
          </a:custGeom>
        </p:spPr>
      </p:pic>
      <p:graphicFrame>
        <p:nvGraphicFramePr>
          <p:cNvPr id="13" name="object 17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3891280" y="834390"/>
          <a:ext cx="5005070" cy="3783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0370"/>
                <a:gridCol w="3314700"/>
              </a:tblGrid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X2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Intel Z8350/Pentium 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N3350/N4000/N4100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nboard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2G/4G/8G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EMMC 16G/32G/64G/128G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Intel integrated graphics card</a:t>
                      </a:r>
                      <a:endParaRPr lang="zh-CN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USB3.0*1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USB2.0*2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RJ45*1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VGA*1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HDMI*1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SD*1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Fanless No Sound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199MM*199MM*27MM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Black/Silver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Plastic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344170" y="-8890"/>
            <a:ext cx="157162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(NUC)</a:t>
            </a:r>
          </a:p>
        </p:txBody>
      </p:sp>
      <p:sp>
        <p:nvSpPr>
          <p:cNvPr id="2" name="object 2"/>
          <p:cNvSpPr/>
          <p:nvPr>
            <p:custDataLst>
              <p:tags r:id="rId8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1"/>
          <p:cNvSpPr/>
          <p:nvPr>
            <p:custDataLst>
              <p:tags r:id="rId2"/>
            </p:custDataLst>
          </p:nvPr>
        </p:nvSpPr>
        <p:spPr>
          <a:xfrm flipH="1">
            <a:off x="3491865" y="4273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3"/>
          <p:cNvSpPr txBox="1"/>
          <p:nvPr>
            <p:custDataLst>
              <p:tags r:id="rId3"/>
            </p:custDataLst>
          </p:nvPr>
        </p:nvSpPr>
        <p:spPr>
          <a:xfrm>
            <a:off x="3891280" y="562610"/>
            <a:ext cx="1853565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2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11" name="object 17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891280" y="834390"/>
          <a:ext cx="5005070" cy="37757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2585"/>
                <a:gridCol w="3372485"/>
              </a:tblGrid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Intel pentium/J1900/J1800/N2940/N3540</a:t>
                      </a:r>
                      <a:endParaRPr lang="en-US" altLang="zh-CN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DDR3L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2G/4G/8G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16G/32G/64G/128G/256G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integrated graphics card</a:t>
                      </a:r>
                      <a:endParaRPr lang="zh-CN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HDMI*1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VGA*1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RJ45*1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USB3.0*1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USB2.0*4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AUDIO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Fanless No Sound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160MM*129MM*36MM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Silver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luminium alloy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pic>
        <p:nvPicPr>
          <p:cNvPr id="12" name="图片 11" descr="_DSC5396-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255905" y="2926715"/>
            <a:ext cx="3203575" cy="11309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080" h="1440">
                <a:moveTo>
                  <a:pt x="0" y="0"/>
                </a:moveTo>
                <a:lnTo>
                  <a:pt x="4080" y="0"/>
                </a:lnTo>
                <a:lnTo>
                  <a:pt x="4080" y="1440"/>
                </a:lnTo>
                <a:lnTo>
                  <a:pt x="0" y="14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 descr="_DSC5427-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/>
          <a:srcRect/>
          <a:stretch>
            <a:fillRect/>
          </a:stretch>
        </p:blipFill>
        <p:spPr>
          <a:xfrm>
            <a:off x="459105" y="896620"/>
            <a:ext cx="2797175" cy="1553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640" h="4800">
                <a:moveTo>
                  <a:pt x="0" y="0"/>
                </a:moveTo>
                <a:lnTo>
                  <a:pt x="8640" y="0"/>
                </a:lnTo>
                <a:lnTo>
                  <a:pt x="8640" y="4800"/>
                </a:lnTo>
                <a:lnTo>
                  <a:pt x="0" y="4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344170" y="-8890"/>
            <a:ext cx="2512060" cy="6883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(Industrial class)</a:t>
            </a: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lang="en-US" spc="-5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  <a:cs typeface="Calibri" panose="020F0502020204030204"/>
              <a:sym typeface="+mn-ea"/>
            </a:endParaRPr>
          </a:p>
        </p:txBody>
      </p:sp>
      <p:sp>
        <p:nvSpPr>
          <p:cNvPr id="2" name="object 2"/>
          <p:cNvSpPr/>
          <p:nvPr>
            <p:custDataLst>
              <p:tags r:id="rId8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/>
        </p:nvSpPr>
        <p:spPr>
          <a:xfrm flipH="1">
            <a:off x="3491865" y="4273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/>
        </p:nvSpPr>
        <p:spPr>
          <a:xfrm>
            <a:off x="3891280" y="562610"/>
            <a:ext cx="1853565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2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2" name="object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891280" y="861060"/>
          <a:ext cx="5027930" cy="369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8125"/>
                <a:gridCol w="3519805"/>
              </a:tblGrid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MN4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Celeron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J1900/N2930/N2940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DDR3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L</a:t>
                      </a:r>
                      <a:endParaRPr 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4GB/8GB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32GB/64GB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/128GB/256GB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integrated graphics card</a:t>
                      </a:r>
                      <a:endParaRPr lang="zh-CN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99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RJ45*4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VGA*1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USB*2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4320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Fanless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133MM*126MM*40MM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luminium alloy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344170" y="-8890"/>
            <a:ext cx="251206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(Industrial class)</a:t>
            </a:r>
          </a:p>
        </p:txBody>
      </p:sp>
      <p:pic>
        <p:nvPicPr>
          <p:cNvPr id="3" name="图片 2" descr="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57200" y="2724785"/>
            <a:ext cx="2910840" cy="1537335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000" y="981075"/>
            <a:ext cx="3064510" cy="1642110"/>
          </a:xfrm>
          <a:prstGeom prst="rect">
            <a:avLst/>
          </a:prstGeom>
        </p:spPr>
      </p:pic>
      <p:sp>
        <p:nvSpPr>
          <p:cNvPr id="7" name="object 2"/>
          <p:cNvSpPr/>
          <p:nvPr>
            <p:custDataLst>
              <p:tags r:id="rId3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/>
        </p:nvSpPr>
        <p:spPr>
          <a:xfrm flipH="1">
            <a:off x="3491865" y="579755"/>
            <a:ext cx="118745" cy="438150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/>
        </p:nvSpPr>
        <p:spPr>
          <a:xfrm>
            <a:off x="3891280" y="486410"/>
            <a:ext cx="1853565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2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750" y="2498090"/>
            <a:ext cx="2504440" cy="1859915"/>
          </a:xfrm>
          <a:prstGeom prst="rect">
            <a:avLst/>
          </a:prstGeom>
        </p:spPr>
      </p:pic>
      <p:graphicFrame>
        <p:nvGraphicFramePr>
          <p:cNvPr id="4" name="object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891280" y="801370"/>
          <a:ext cx="5027930" cy="41719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3845"/>
                <a:gridCol w="3474085"/>
              </a:tblGrid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MN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Celeron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pentium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/J1900 Core i3/i5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DDR3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L/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LPDDR4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4GB/8GB/16GB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32GB/64GB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/128GB/256GB             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for HDDS extensions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integrated graphics card</a:t>
                      </a:r>
                      <a:endParaRPr lang="zh-CN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99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DC*1,HDMI*1,VGA*1,USB3.0*1,USB2.0*4,RJ45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*1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,AUDIO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,RS232*1(Optional)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orDC*1,HDMI*1,VGA*1,USB3.0*4,USB2.0*2,RJ45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*1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,AUDIO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,RS232*1(Optional)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844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5590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Fanless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127MM*134MM*40MM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Black/Silver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luminium alloy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344170" y="-8890"/>
            <a:ext cx="251206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(Industrial class)</a:t>
            </a:r>
          </a:p>
        </p:txBody>
      </p:sp>
      <p:pic>
        <p:nvPicPr>
          <p:cNvPr id="5" name="图片 1" descr="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4540" y="683895"/>
            <a:ext cx="2517775" cy="1924685"/>
          </a:xfrm>
          <a:prstGeom prst="rect">
            <a:avLst/>
          </a:prstGeom>
        </p:spPr>
      </p:pic>
      <p:sp>
        <p:nvSpPr>
          <p:cNvPr id="7" name="object 2"/>
          <p:cNvSpPr/>
          <p:nvPr>
            <p:custDataLst>
              <p:tags r:id="rId3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1"/>
          <p:cNvSpPr/>
          <p:nvPr/>
        </p:nvSpPr>
        <p:spPr>
          <a:xfrm flipH="1">
            <a:off x="3491865" y="4273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3"/>
          <p:cNvSpPr txBox="1"/>
          <p:nvPr/>
        </p:nvSpPr>
        <p:spPr>
          <a:xfrm>
            <a:off x="3891280" y="486410"/>
            <a:ext cx="1853565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2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pic>
        <p:nvPicPr>
          <p:cNvPr id="7" name="图片 6" descr="C:/Users/Share/AppData/Local/Temp/picturescale_20191115085725/output_20191115085727.jpgoutput_2019111508572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70535" y="607695"/>
            <a:ext cx="2781300" cy="171577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640" h="3480">
                <a:moveTo>
                  <a:pt x="0" y="0"/>
                </a:moveTo>
                <a:lnTo>
                  <a:pt x="5640" y="0"/>
                </a:lnTo>
                <a:lnTo>
                  <a:pt x="5640" y="3480"/>
                </a:lnTo>
                <a:lnTo>
                  <a:pt x="0" y="34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图片 8" descr="C:/Users/Share/AppData/Local/Temp/picturescale_20191115085752/output_20191115085754.jpgoutput_2019111508575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40385" y="2642235"/>
            <a:ext cx="2641600" cy="16211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280" h="3240">
                <a:moveTo>
                  <a:pt x="0" y="0"/>
                </a:moveTo>
                <a:lnTo>
                  <a:pt x="5280" y="0"/>
                </a:lnTo>
                <a:lnTo>
                  <a:pt x="5280" y="3240"/>
                </a:lnTo>
                <a:lnTo>
                  <a:pt x="0" y="3240"/>
                </a:lnTo>
                <a:lnTo>
                  <a:pt x="0" y="0"/>
                </a:lnTo>
                <a:close/>
              </a:path>
            </a:pathLst>
          </a:custGeom>
        </p:spPr>
      </p:pic>
      <p:graphicFrame>
        <p:nvGraphicFramePr>
          <p:cNvPr id="10" name="object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891280" y="801370"/>
          <a:ext cx="5027930" cy="381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0985"/>
                <a:gridCol w="3496945"/>
              </a:tblGrid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MB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Celeron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/J1900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DDR3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L</a:t>
                      </a:r>
                      <a:endParaRPr 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4GB/8GB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32GB/64GB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/128GB/256GB          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for HDDS extensions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integrated graphics card</a:t>
                      </a:r>
                      <a:endParaRPr lang="zh-CN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99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HDMI*1, VGA*1,RJ45*2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RS232*1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USB2.0*2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USB3.0*2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AUDIO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5590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Fanless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134MM*124MM*46MM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luminium alloy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344170" y="-8890"/>
            <a:ext cx="251206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(Industrial class)</a:t>
            </a:r>
          </a:p>
        </p:txBody>
      </p:sp>
      <p:sp>
        <p:nvSpPr>
          <p:cNvPr id="4" name="object 2"/>
          <p:cNvSpPr/>
          <p:nvPr>
            <p:custDataLst>
              <p:tags r:id="rId3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1"/>
          <p:cNvSpPr/>
          <p:nvPr/>
        </p:nvSpPr>
        <p:spPr>
          <a:xfrm flipH="1">
            <a:off x="3491865" y="4273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3"/>
          <p:cNvSpPr txBox="1"/>
          <p:nvPr/>
        </p:nvSpPr>
        <p:spPr>
          <a:xfrm>
            <a:off x="3891280" y="486410"/>
            <a:ext cx="1853565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2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10" name="object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891280" y="801370"/>
          <a:ext cx="5027930" cy="381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0985"/>
                <a:gridCol w="3496945"/>
              </a:tblGrid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MC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Celeron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/J1900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DDR3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L</a:t>
                      </a:r>
                      <a:endParaRPr 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4GB/8GB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32GB/64GB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/128GB/256GB          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for HDDS extensions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integrated graphics card</a:t>
                      </a:r>
                      <a:endParaRPr lang="zh-CN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99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HDMI*1, VGA*1,RJ45*2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RS232*2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USB2.0*2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USB3.0*2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AUDIO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5590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Fanless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134MM*124MM*46MM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luminium alloy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344170" y="-8890"/>
            <a:ext cx="251206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(Industrial class)</a:t>
            </a:r>
          </a:p>
        </p:txBody>
      </p:sp>
      <p:pic>
        <p:nvPicPr>
          <p:cNvPr id="2" name="图片 1" descr="MC款外壳-图片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70180" y="2798445"/>
            <a:ext cx="3314065" cy="1462405"/>
          </a:xfrm>
          <a:prstGeom prst="rect">
            <a:avLst/>
          </a:prstGeom>
        </p:spPr>
      </p:pic>
      <p:pic>
        <p:nvPicPr>
          <p:cNvPr id="3" name="图片 2" descr="MC款外壳-图片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85420" y="964565"/>
            <a:ext cx="3314065" cy="1614805"/>
          </a:xfrm>
          <a:prstGeom prst="rect">
            <a:avLst/>
          </a:prstGeom>
        </p:spPr>
      </p:pic>
      <p:sp>
        <p:nvSpPr>
          <p:cNvPr id="8" name="object 2"/>
          <p:cNvSpPr/>
          <p:nvPr>
            <p:custDataLst>
              <p:tags r:id="rId3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/>
        </p:nvSpPr>
        <p:spPr>
          <a:xfrm flipH="1">
            <a:off x="3491865" y="4273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/>
        </p:nvSpPr>
        <p:spPr>
          <a:xfrm>
            <a:off x="3891280" y="486410"/>
            <a:ext cx="1853565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2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170" y="939800"/>
            <a:ext cx="3020695" cy="1624330"/>
          </a:xfrm>
          <a:prstGeom prst="rect">
            <a:avLst/>
          </a:prstGeom>
        </p:spPr>
      </p:pic>
      <p:pic>
        <p:nvPicPr>
          <p:cNvPr id="4" name="图片 3" descr="DSC_656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0060" y="3075305"/>
            <a:ext cx="2849245" cy="799465"/>
          </a:xfrm>
          <a:prstGeom prst="rect">
            <a:avLst/>
          </a:prstGeom>
        </p:spPr>
      </p:pic>
      <p:graphicFrame>
        <p:nvGraphicFramePr>
          <p:cNvPr id="2" name="object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891280" y="801370"/>
          <a:ext cx="5027930" cy="38011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5745"/>
                <a:gridCol w="3512185"/>
              </a:tblGrid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PH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Celeron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/J1900/i3 i5 i7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DDR3</a:t>
                      </a:r>
                      <a:endParaRPr 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4GB/8GB/16G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32GB/64GB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/128GB/256GB              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for HDDS extensions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integrated graphics card</a:t>
                      </a:r>
                      <a:endParaRPr lang="zh-CN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99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DC*1, HDMI*2, RJ45*2, 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USB2.0*4, USB3.0*4, SD*1, 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Audio frequency fiber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AUDIO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368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Fanless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213MM*176MM*51MM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luminium alloy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344170" y="-8890"/>
            <a:ext cx="251206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(Industrial class)</a:t>
            </a:r>
          </a:p>
        </p:txBody>
      </p:sp>
      <p:sp>
        <p:nvSpPr>
          <p:cNvPr id="6" name="object 2"/>
          <p:cNvSpPr/>
          <p:nvPr>
            <p:custDataLst>
              <p:tags r:id="rId3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/>
        </p:nvSpPr>
        <p:spPr>
          <a:xfrm flipH="1">
            <a:off x="3491865" y="4273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/>
        </p:nvSpPr>
        <p:spPr>
          <a:xfrm>
            <a:off x="3891280" y="486410"/>
            <a:ext cx="1853565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2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7520" y="918845"/>
            <a:ext cx="2589530" cy="13862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1320" y="2649855"/>
            <a:ext cx="2856230" cy="1536065"/>
          </a:xfrm>
          <a:prstGeom prst="rect">
            <a:avLst/>
          </a:prstGeom>
        </p:spPr>
      </p:pic>
      <p:graphicFrame>
        <p:nvGraphicFramePr>
          <p:cNvPr id="3" name="object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891280" y="801370"/>
          <a:ext cx="5027930" cy="3808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3365"/>
                <a:gridCol w="3504565"/>
              </a:tblGrid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MH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Intel Core i3/i5/i7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DDR3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L/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LPDDR4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4GB/8GB/16GB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32GB/64GB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/128GB/256GB            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for HDDS extensions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integrated graphics card</a:t>
                      </a:r>
                      <a:endParaRPr lang="zh-CN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99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DC*1, HDMI*1, VGA*1,USB3.0*4, USB2.0*2,RJ45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*1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Audio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,RS232*2(Optional)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368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Fanless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127MM*178MM*56MM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Black/Silver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luminium alloy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344170" y="-8890"/>
            <a:ext cx="251206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(Industrial class)</a:t>
            </a:r>
          </a:p>
        </p:txBody>
      </p:sp>
      <p:sp>
        <p:nvSpPr>
          <p:cNvPr id="5" name="object 2"/>
          <p:cNvSpPr/>
          <p:nvPr>
            <p:custDataLst>
              <p:tags r:id="rId3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/>
        </p:nvSpPr>
        <p:spPr>
          <a:xfrm flipH="1">
            <a:off x="3491865" y="427355"/>
            <a:ext cx="123190" cy="4533265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/>
        </p:nvSpPr>
        <p:spPr>
          <a:xfrm>
            <a:off x="3815080" y="410210"/>
            <a:ext cx="1853565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2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pic>
        <p:nvPicPr>
          <p:cNvPr id="6" name="图片 5" descr="6620m-v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4170" y="904875"/>
            <a:ext cx="2947670" cy="1643380"/>
          </a:xfrm>
          <a:prstGeom prst="rect">
            <a:avLst/>
          </a:prstGeom>
        </p:spPr>
      </p:pic>
      <p:pic>
        <p:nvPicPr>
          <p:cNvPr id="7" name="图片 6" descr="6620m-v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44170" y="3168015"/>
            <a:ext cx="2761615" cy="734060"/>
          </a:xfrm>
          <a:prstGeom prst="rect">
            <a:avLst/>
          </a:prstGeom>
        </p:spPr>
      </p:pic>
      <p:graphicFrame>
        <p:nvGraphicFramePr>
          <p:cNvPr id="3" name="object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815080" y="725170"/>
          <a:ext cx="4979035" cy="4227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8920"/>
                <a:gridCol w="3460115"/>
              </a:tblGrid>
              <a:tr h="21717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ML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653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Celeron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pentium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/J1900 Core i3/i5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717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DDR3</a:t>
                      </a:r>
                      <a:endParaRPr 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780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4GB/8GB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3050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32GB/64GB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/128GB/256GB          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for HDDS extensions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780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integrated graphics card</a:t>
                      </a:r>
                      <a:endParaRPr lang="zh-CN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844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79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6623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DC*1,HDMI*1,VGA*1,USB3.0*1,USB2.0*4,RJ45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*1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Audio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,RS232*1(Optional)</a:t>
                      </a:r>
                    </a:p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orDC*1,HDMI*1,VGA*1,USB3.0*4,USB2.0*2,RJ45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*1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Audio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,RS232*1(Optional)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076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57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780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Fanless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717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780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175MM*126MM*37MM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717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Black/Silver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780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luminium alloy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344170" y="-8890"/>
            <a:ext cx="251206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(Industrial class)</a:t>
            </a:r>
          </a:p>
        </p:txBody>
      </p:sp>
      <p:sp>
        <p:nvSpPr>
          <p:cNvPr id="5" name="object 2"/>
          <p:cNvSpPr/>
          <p:nvPr>
            <p:custDataLst>
              <p:tags r:id="rId3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11"/>
          <p:cNvSpPr/>
          <p:nvPr/>
        </p:nvSpPr>
        <p:spPr>
          <a:xfrm flipH="1">
            <a:off x="3529965" y="58737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3"/>
          <p:cNvSpPr txBox="1"/>
          <p:nvPr/>
        </p:nvSpPr>
        <p:spPr>
          <a:xfrm>
            <a:off x="3891280" y="486410"/>
            <a:ext cx="1853565" cy="228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4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7" name="object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891280" y="834390"/>
          <a:ext cx="5005070" cy="3935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285"/>
                <a:gridCol w="3359785"/>
              </a:tblGrid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Intel J1900</a:t>
                      </a:r>
                      <a:endParaRPr lang="en-US" altLang="zh-CN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DDR3L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2G/4G/8G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16G/32G/64G/128G/256G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5A/ 60W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integrated graphics card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DC*1，ATXIN1_12V*1，PWR_SW1*1, PWR_SW2*1，HDMI*1，VGA*1，RJ45*2，USB3.0*1，USB2.0*9，AUDIO，RS232*10，LPT*1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shell heat dissipation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200MM*145MM*55MM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Silver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luminium alloy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344170" y="-8890"/>
            <a:ext cx="251206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(Industrial class)</a:t>
            </a:r>
          </a:p>
        </p:txBody>
      </p:sp>
      <p:pic>
        <p:nvPicPr>
          <p:cNvPr id="4" name="图片 3" descr="C:/Users/Share/AppData/Local/Temp/picturescale_20200729175849/output_20200729175851.pngoutput_2020072917585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47955" y="887095"/>
            <a:ext cx="3352165" cy="1554480"/>
          </a:xfrm>
          <a:prstGeom prst="rect">
            <a:avLst/>
          </a:prstGeom>
        </p:spPr>
      </p:pic>
      <p:pic>
        <p:nvPicPr>
          <p:cNvPr id="5" name="图片 4" descr="新款-图片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39700" y="2567940"/>
            <a:ext cx="3352165" cy="1691005"/>
          </a:xfrm>
          <a:prstGeom prst="rect">
            <a:avLst/>
          </a:prstGeom>
        </p:spPr>
      </p:pic>
      <p:sp>
        <p:nvSpPr>
          <p:cNvPr id="9" name="object 2"/>
          <p:cNvSpPr/>
          <p:nvPr>
            <p:custDataLst>
              <p:tags r:id="rId3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/>
        </p:nvSpPr>
        <p:spPr>
          <a:xfrm flipH="1">
            <a:off x="3491865" y="5797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/>
        </p:nvSpPr>
        <p:spPr>
          <a:xfrm>
            <a:off x="3891280" y="486410"/>
            <a:ext cx="1853565" cy="228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4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5" name="object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891280" y="758190"/>
          <a:ext cx="5005070" cy="3978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3525"/>
                <a:gridCol w="3471545"/>
              </a:tblGrid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T100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Supports Intel 6th, 7th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DDR3 1333MHz / DDR4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2G/4G/8G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16G/32G/64G/128G/256G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5A/ 60W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Intel integrated graphics card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DC*1，HDMI*1，VGA*1，USB2.0*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，USB3.0*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4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，RJ45*1，AUTO*2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9304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With Fan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196mm*185mm*40mm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Iron+ABS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344170" y="-8890"/>
            <a:ext cx="270637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(Office/Education)</a:t>
            </a:r>
          </a:p>
        </p:txBody>
      </p:sp>
      <p:pic>
        <p:nvPicPr>
          <p:cNvPr id="2" name="图片 1" descr="C:\Users\Share\Desktop\图片1.png图片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28600" y="1734185"/>
            <a:ext cx="1693545" cy="2289810"/>
          </a:xfrm>
          <a:prstGeom prst="rect">
            <a:avLst/>
          </a:prstGeom>
        </p:spPr>
      </p:pic>
      <p:pic>
        <p:nvPicPr>
          <p:cNvPr id="3" name="图片 2" descr="图片-画板-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4400" y="1060450"/>
            <a:ext cx="3494405" cy="3494405"/>
          </a:xfrm>
          <a:prstGeom prst="rect">
            <a:avLst/>
          </a:prstGeom>
        </p:spPr>
      </p:pic>
      <p:sp>
        <p:nvSpPr>
          <p:cNvPr id="7" name="object 2"/>
          <p:cNvSpPr/>
          <p:nvPr>
            <p:custDataLst>
              <p:tags r:id="rId3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图片 2" descr="C:/Users/Share/AppData/Local/Temp/picturescale_20191122085333/output_20191122085335.pngoutput_2019112208533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1175" y="893445"/>
            <a:ext cx="2894965" cy="1489075"/>
          </a:xfrm>
          <a:prstGeom prst="rect">
            <a:avLst/>
          </a:prstGeom>
        </p:spPr>
      </p:pic>
      <p:pic>
        <p:nvPicPr>
          <p:cNvPr id="4" name="图片 3" descr="_DSC370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5130" y="2688590"/>
            <a:ext cx="3086735" cy="1349375"/>
          </a:xfrm>
          <a:prstGeom prst="rect">
            <a:avLst/>
          </a:prstGeom>
        </p:spPr>
      </p:pic>
      <p:sp>
        <p:nvSpPr>
          <p:cNvPr id="27" name="object 11"/>
          <p:cNvSpPr/>
          <p:nvPr/>
        </p:nvSpPr>
        <p:spPr>
          <a:xfrm flipH="1">
            <a:off x="3491865" y="544830"/>
            <a:ext cx="113030" cy="4185285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/>
        </p:nvSpPr>
        <p:spPr>
          <a:xfrm>
            <a:off x="3815080" y="638810"/>
            <a:ext cx="1853565" cy="228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4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5" name="object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891280" y="986790"/>
          <a:ext cx="5005070" cy="3903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3390"/>
                <a:gridCol w="3281680"/>
              </a:tblGrid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OPS-1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Intel 6, 7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DDR4L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2G/4G/8G/16G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16G/32G/64G/128G/256G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integrated graphics card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78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HDMI*1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VGA*1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RJ45*1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USB2.0*4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OPS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AUDIO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3431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With Fan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180mm*120mm*30mm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luminium alloy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344170" y="-8890"/>
            <a:ext cx="59753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OPS</a:t>
            </a:r>
          </a:p>
        </p:txBody>
      </p:sp>
      <p:sp>
        <p:nvSpPr>
          <p:cNvPr id="7" name="object 2"/>
          <p:cNvSpPr/>
          <p:nvPr>
            <p:custDataLst>
              <p:tags r:id="rId3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/>
        </p:nvSpPr>
        <p:spPr>
          <a:xfrm flipH="1">
            <a:off x="3491865" y="544830"/>
            <a:ext cx="113030" cy="4185285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/>
        </p:nvSpPr>
        <p:spPr>
          <a:xfrm>
            <a:off x="3815080" y="638810"/>
            <a:ext cx="1853565" cy="228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4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5" name="object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891280" y="986790"/>
          <a:ext cx="5005070" cy="4056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3390"/>
                <a:gridCol w="3281680"/>
              </a:tblGrid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OPS-2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Intel 6, 7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DDR4L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2G/4G/8G/16G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16G/32G/64G/128G/256G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4574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integrated graphics card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78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HDMI*1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VGA*1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RJ45*1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USB2.0*4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OPS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AUDIO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3431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With Fan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Pin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Standard 80 pin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180mm*119mm*30mm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luminium alloy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344170" y="-8890"/>
            <a:ext cx="59753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OPS</a:t>
            </a:r>
          </a:p>
        </p:txBody>
      </p:sp>
      <p:pic>
        <p:nvPicPr>
          <p:cNvPr id="6" name="图片 6" descr="d004d065a0564f2598061f7f21471c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2590" y="867410"/>
            <a:ext cx="2846070" cy="1651000"/>
          </a:xfrm>
          <a:prstGeom prst="rect">
            <a:avLst/>
          </a:prstGeom>
        </p:spPr>
      </p:pic>
      <p:pic>
        <p:nvPicPr>
          <p:cNvPr id="7" name="图片 7" descr="e91b6a5f28e71bf093578b53a5a599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4170" y="2800350"/>
            <a:ext cx="2769870" cy="1779270"/>
          </a:xfrm>
          <a:prstGeom prst="rect">
            <a:avLst/>
          </a:prstGeom>
        </p:spPr>
      </p:pic>
      <p:sp>
        <p:nvSpPr>
          <p:cNvPr id="4" name="object 2"/>
          <p:cNvSpPr/>
          <p:nvPr>
            <p:custDataLst>
              <p:tags r:id="rId3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图片 2" descr="C:/Users/Share/AppData/Local/Temp/picturescale_20191122102544/output_20191122102546.pngoutput_2019112210254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6715" y="3331210"/>
            <a:ext cx="2982595" cy="728345"/>
          </a:xfrm>
          <a:prstGeom prst="rect">
            <a:avLst/>
          </a:prstGeom>
        </p:spPr>
      </p:pic>
      <p:pic>
        <p:nvPicPr>
          <p:cNvPr id="4" name="图片 3" descr="_DSC345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4160" y="1077595"/>
            <a:ext cx="3227705" cy="1535430"/>
          </a:xfrm>
          <a:prstGeom prst="rect">
            <a:avLst/>
          </a:prstGeom>
        </p:spPr>
      </p:pic>
      <p:sp>
        <p:nvSpPr>
          <p:cNvPr id="27" name="object 11"/>
          <p:cNvSpPr/>
          <p:nvPr/>
        </p:nvSpPr>
        <p:spPr>
          <a:xfrm flipH="1">
            <a:off x="3491865" y="5797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/>
        </p:nvSpPr>
        <p:spPr>
          <a:xfrm>
            <a:off x="3891280" y="486410"/>
            <a:ext cx="1853565" cy="228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4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5" name="object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891280" y="758190"/>
          <a:ext cx="5005070" cy="3940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2270"/>
                <a:gridCol w="3352800"/>
              </a:tblGrid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OPS-H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Intel 6, 7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DDR4L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2G/4G/8G/16G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16G/32G/64G/128G/256G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Intel integrated graphics card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HDMI*1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DP*1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USB3.0*3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USB2.0*3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RS232*1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RESET*1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VGA*1(Optional)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9304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With Fan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180mm*195mm*42mm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luminium alloy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344170" y="-8890"/>
            <a:ext cx="59753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OPS</a:t>
            </a:r>
          </a:p>
        </p:txBody>
      </p:sp>
      <p:sp>
        <p:nvSpPr>
          <p:cNvPr id="7" name="object 2"/>
          <p:cNvSpPr/>
          <p:nvPr>
            <p:custDataLst>
              <p:tags r:id="rId3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/>
        </p:nvSpPr>
        <p:spPr>
          <a:xfrm flipH="1">
            <a:off x="3491865" y="5797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/>
        </p:nvSpPr>
        <p:spPr>
          <a:xfrm>
            <a:off x="3891280" y="486410"/>
            <a:ext cx="1853565" cy="228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4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5" name="object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891280" y="758190"/>
          <a:ext cx="5005070" cy="42169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2270"/>
                <a:gridCol w="3352800"/>
              </a:tblGrid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</a:t>
                      </a:r>
                      <a:r>
                        <a:rPr lang="zh-CN" sz="1000" spc="-5" dirty="0" smtClean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model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OPS-X5000-1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 dirty="0" smtClean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Intel Core </a:t>
                      </a:r>
                      <a:r>
                        <a:rPr sz="1000" dirty="0" smtClean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i3-10100/i5-10400/i5-10500/i7-10700 i3-11100</a:t>
                      </a:r>
                      <a:r>
                        <a:rPr lang="en-US" sz="1000" baseline="0" dirty="0" smtClean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 smtClean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i5-11400/i5-11500/i7-11700 </a:t>
                      </a:r>
                      <a:r>
                        <a:rPr lang="en-US" sz="1000" dirty="0" smtClean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Other 10th/11th generation Core processors</a:t>
                      </a:r>
                      <a:endParaRPr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DDR4L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2G/4G/8G/16G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16G/32G/64G/128G/256G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Intel integrated graphics card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</a:t>
                      </a:r>
                      <a:r>
                        <a:rPr lang="zh-CN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HDMI*1</a:t>
                      </a:r>
                      <a:r>
                        <a:rPr lang="zh-CN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DP*1</a:t>
                      </a:r>
                      <a:r>
                        <a:rPr lang="zh-CN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USB3.0*3</a:t>
                      </a:r>
                      <a:r>
                        <a:rPr lang="zh-CN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USB2.0*3</a:t>
                      </a:r>
                      <a:r>
                        <a:rPr lang="zh-CN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RS232*1</a:t>
                      </a:r>
                      <a:r>
                        <a:rPr lang="zh-CN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RESET*1</a:t>
                      </a:r>
                      <a:r>
                        <a:rPr lang="zh-CN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POWER*1</a:t>
                      </a:r>
                      <a:r>
                        <a:rPr lang="zh-CN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VGA*1(Optional)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9304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25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With Fan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180mm*195mm*42mm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</a:t>
                      </a:r>
                      <a:r>
                        <a:rPr lang="zh-CN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luminium alloy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344170" y="-8890"/>
            <a:ext cx="59753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OPS</a:t>
            </a:r>
          </a:p>
        </p:txBody>
      </p:sp>
      <p:pic>
        <p:nvPicPr>
          <p:cNvPr id="2" name="图片 1" descr="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42900" y="2800350"/>
            <a:ext cx="2985135" cy="1546860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04800" y="1047750"/>
            <a:ext cx="3061970" cy="1538605"/>
          </a:xfrm>
          <a:prstGeom prst="rect">
            <a:avLst/>
          </a:prstGeom>
        </p:spPr>
      </p:pic>
      <p:sp>
        <p:nvSpPr>
          <p:cNvPr id="7" name="object 2"/>
          <p:cNvSpPr/>
          <p:nvPr>
            <p:custDataLst>
              <p:tags r:id="rId3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/>
        </p:nvSpPr>
        <p:spPr>
          <a:xfrm flipH="1">
            <a:off x="3491865" y="5035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/>
        </p:nvSpPr>
        <p:spPr>
          <a:xfrm>
            <a:off x="3891280" y="562610"/>
            <a:ext cx="1853565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2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3" name="object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891280" y="834390"/>
          <a:ext cx="5005070" cy="37909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3525"/>
                <a:gridCol w="3471545"/>
              </a:tblGrid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T100M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Intel  J1900/J1800/N2840</a:t>
                      </a:r>
                      <a:endParaRPr lang="en-US" altLang="zh-CN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DDR4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Max support 8G，N5095 Max support16G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Msata (N5095 M.2)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integrated graphics card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1*DC2.5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1*HDMI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1*DP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1*VGA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4*USB3.0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2*USB2.0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1*Type-C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1*RJ45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1*SPK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 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1*MIC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With Fan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148*136*30mm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Black/Silver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Plastic/A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luminium alloy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344170" y="-8890"/>
            <a:ext cx="2712085" cy="7188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 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(Office/Education)</a:t>
            </a:r>
            <a:endParaRPr lang="en-US" sz="2000" spc="-5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  <a:cs typeface="Calibri" panose="020F0502020204030204"/>
              <a:sym typeface="+mn-ea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lang="en-US" sz="2000" spc="-5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  <a:cs typeface="Calibri" panose="020F0502020204030204"/>
              <a:sym typeface="+mn-ea"/>
            </a:endParaRPr>
          </a:p>
        </p:txBody>
      </p:sp>
      <p:pic>
        <p:nvPicPr>
          <p:cNvPr id="2" name="图片 1" descr="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57200" y="2648585"/>
            <a:ext cx="2454275" cy="1795145"/>
          </a:xfrm>
          <a:prstGeom prst="rect">
            <a:avLst/>
          </a:prstGeom>
        </p:spPr>
      </p:pic>
      <p:pic>
        <p:nvPicPr>
          <p:cNvPr id="6" name="图片 5" descr="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57200" y="834390"/>
            <a:ext cx="2566670" cy="1740535"/>
          </a:xfrm>
          <a:prstGeom prst="rect">
            <a:avLst/>
          </a:prstGeom>
        </p:spPr>
      </p:pic>
      <p:sp>
        <p:nvSpPr>
          <p:cNvPr id="7" name="object 2"/>
          <p:cNvSpPr/>
          <p:nvPr>
            <p:custDataLst>
              <p:tags r:id="rId3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891280" y="831215"/>
          <a:ext cx="5005070" cy="3951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9230"/>
                <a:gridCol w="3545840"/>
              </a:tblGrid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SC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Celeron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pentium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/J1900/J1800/3867U/Core i3/i5/i7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DDR3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L/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LPDDR4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4GB/8GB/16GB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32GB/64GB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/128GB/256GB          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integrated graphics card</a:t>
                      </a:r>
                      <a:endParaRPr lang="zh-CN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DC*1,HDMI*1,  VGA*1,USB3.0*2, USB2.0*4,RJ45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*1,AUDIO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or DC*1,HDMI*1,  VGA*1,USB3.0*4, USB2.0*2,RJ45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*1,AUDIO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733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Fan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172MM*186MM*35MM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Plastic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5" name="object 11"/>
          <p:cNvSpPr/>
          <p:nvPr>
            <p:custDataLst>
              <p:tags r:id="rId3"/>
            </p:custDataLst>
          </p:nvPr>
        </p:nvSpPr>
        <p:spPr>
          <a:xfrm flipH="1">
            <a:off x="3491865" y="503555"/>
            <a:ext cx="114300" cy="4338955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3"/>
          <p:cNvSpPr txBox="1"/>
          <p:nvPr>
            <p:custDataLst>
              <p:tags r:id="rId4"/>
            </p:custDataLst>
          </p:nvPr>
        </p:nvSpPr>
        <p:spPr>
          <a:xfrm>
            <a:off x="3891280" y="503555"/>
            <a:ext cx="1853565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2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+mn-lt"/>
                <a:sym typeface="+mn-ea"/>
              </a:rPr>
              <a:t>Features: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501650" y="1253490"/>
            <a:ext cx="1119505" cy="23088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1535430" y="1253490"/>
            <a:ext cx="1835785" cy="238950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344170" y="-8890"/>
            <a:ext cx="2706370" cy="6883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(Office/Education)</a:t>
            </a: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lang="en-US" spc="-5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  <a:cs typeface="Calibri" panose="020F0502020204030204"/>
              <a:sym typeface="+mn-ea"/>
            </a:endParaRPr>
          </a:p>
        </p:txBody>
      </p:sp>
      <p:sp>
        <p:nvSpPr>
          <p:cNvPr id="8" name="object 2"/>
          <p:cNvSpPr/>
          <p:nvPr>
            <p:custDataLst>
              <p:tags r:id="rId8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>
            <p:custDataLst>
              <p:tags r:id="rId2"/>
            </p:custDataLst>
          </p:nvPr>
        </p:nvSpPr>
        <p:spPr>
          <a:xfrm flipH="1">
            <a:off x="3491865" y="427355"/>
            <a:ext cx="106680" cy="4416425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>
            <p:custDataLst>
              <p:tags r:id="rId3"/>
            </p:custDataLst>
          </p:nvPr>
        </p:nvSpPr>
        <p:spPr>
          <a:xfrm>
            <a:off x="3891280" y="410210"/>
            <a:ext cx="1853565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2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540385" y="1008380"/>
            <a:ext cx="2706370" cy="14001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426085" y="2755583"/>
            <a:ext cx="3065780" cy="1480185"/>
          </a:xfrm>
          <a:prstGeom prst="rect">
            <a:avLst/>
          </a:prstGeom>
        </p:spPr>
      </p:pic>
      <p:graphicFrame>
        <p:nvGraphicFramePr>
          <p:cNvPr id="5" name="object 17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3891280" y="723900"/>
          <a:ext cx="5005070" cy="41313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0185"/>
                <a:gridCol w="3524885"/>
              </a:tblGrid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SA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Celeron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pentium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/J1900/J1800/3867U/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Core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i3/i5/i7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DDR3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L/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LPDDR4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4GB/8GB/16GB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32GB/64GB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/128GB/256GB          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for HDDS extensions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integrated graphics card</a:t>
                      </a:r>
                      <a:endParaRPr lang="zh-CN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DC*1, HDMI*1, VGA*1,USB3.0*2, USB2.0*4,RJ45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*1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,AUDIO, 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RS232*1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（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）</a:t>
                      </a:r>
                    </a:p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or DC*1, HDMI*1, VGA*1,USB3.0*4, USB2.0*2,RJ45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*1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,AUDIO, 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RS232*1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（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）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Fan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200mm*200mm*37mm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Pearl black/silver/chameleon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Plastic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344170" y="-8890"/>
            <a:ext cx="2706370" cy="6883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(Office/Education)</a:t>
            </a: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lang="en-US" spc="-5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  <a:cs typeface="Calibri" panose="020F0502020204030204"/>
              <a:sym typeface="+mn-ea"/>
            </a:endParaRPr>
          </a:p>
        </p:txBody>
      </p:sp>
      <p:sp>
        <p:nvSpPr>
          <p:cNvPr id="6" name="object 2"/>
          <p:cNvSpPr/>
          <p:nvPr>
            <p:custDataLst>
              <p:tags r:id="rId8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>
            <p:custDataLst>
              <p:tags r:id="rId2"/>
            </p:custDataLst>
          </p:nvPr>
        </p:nvSpPr>
        <p:spPr>
          <a:xfrm flipH="1">
            <a:off x="3491865" y="427355"/>
            <a:ext cx="114300" cy="42062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 txBox="1"/>
          <p:nvPr>
            <p:custDataLst>
              <p:tags r:id="rId3"/>
            </p:custDataLst>
          </p:nvPr>
        </p:nvSpPr>
        <p:spPr>
          <a:xfrm>
            <a:off x="3891280" y="486410"/>
            <a:ext cx="1853565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2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pic>
        <p:nvPicPr>
          <p:cNvPr id="13" name="图片 12" descr="X6620_3号板6U_黑拉丝壳-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593090" y="3051175"/>
            <a:ext cx="2376170" cy="15614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200" h="2760">
                <a:moveTo>
                  <a:pt x="0" y="0"/>
                </a:moveTo>
                <a:lnTo>
                  <a:pt x="4200" y="0"/>
                </a:lnTo>
                <a:lnTo>
                  <a:pt x="4200" y="2760"/>
                </a:lnTo>
                <a:lnTo>
                  <a:pt x="0" y="276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图片 15" descr="054A504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662940" y="607695"/>
            <a:ext cx="2252345" cy="2252345"/>
          </a:xfrm>
          <a:prstGeom prst="rect">
            <a:avLst/>
          </a:prstGeom>
        </p:spPr>
      </p:pic>
      <p:graphicFrame>
        <p:nvGraphicFramePr>
          <p:cNvPr id="17" name="object 17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3891280" y="831215"/>
          <a:ext cx="5005070" cy="38417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5905"/>
                <a:gridCol w="3479165"/>
              </a:tblGrid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SD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Celeron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pentium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/J1900/J1800/3867U/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Core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i3/i5/i7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DDR3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L/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LPDDR4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4GB/8GB/16GB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32GB/64GB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/128GB/256GB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integrated graphics card</a:t>
                      </a:r>
                      <a:endParaRPr lang="zh-CN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HDMI*1, VGA*1,USB3.0*2, USB2.0*4,RJ45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*1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,AUDIO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or DC*1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，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HDMI*1, VGA*1,USB3.0*4, USB2.0*2,RJ45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*1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,AUDIO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733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Fan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176MM*186MM*28MM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Black/Silver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luminium alloy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/Plastic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344170" y="-8890"/>
            <a:ext cx="2706370" cy="6883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(Office/Education)</a:t>
            </a: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lang="en-US" spc="-5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  <a:cs typeface="Calibri" panose="020F0502020204030204"/>
              <a:sym typeface="+mn-ea"/>
            </a:endParaRPr>
          </a:p>
        </p:txBody>
      </p:sp>
      <p:sp>
        <p:nvSpPr>
          <p:cNvPr id="2" name="object 2"/>
          <p:cNvSpPr/>
          <p:nvPr>
            <p:custDataLst>
              <p:tags r:id="rId8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>
            <p:custDataLst>
              <p:tags r:id="rId2"/>
            </p:custDataLst>
          </p:nvPr>
        </p:nvSpPr>
        <p:spPr>
          <a:xfrm flipH="1">
            <a:off x="3491865" y="503555"/>
            <a:ext cx="116840" cy="4312285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>
            <p:custDataLst>
              <p:tags r:id="rId3"/>
            </p:custDataLst>
          </p:nvPr>
        </p:nvSpPr>
        <p:spPr>
          <a:xfrm>
            <a:off x="3891280" y="410210"/>
            <a:ext cx="1853565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2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4" name="object 17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891280" y="681990"/>
          <a:ext cx="5005070" cy="4146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7325"/>
                <a:gridCol w="3547745"/>
              </a:tblGrid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TD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Celeron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pentium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/J1900/J1800/3867U/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Core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i3/i5/i7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DDR3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L/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LPDDR4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4GB/8GB/16GB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41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32GB/64GB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/128GB/256GB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integrated graphics card</a:t>
                      </a:r>
                      <a:endParaRPr lang="zh-CN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DC*1, HDMI*1, VGA*1,USB3.0*2, USB2.0*4,RJ45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*1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,AUDIO, 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RS232*1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（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）</a:t>
                      </a:r>
                    </a:p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or DC*1, HDMI*1, VGA*1,USB3.0*4, USB2.0*2,RJ45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*1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,AUDIO, 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RS232*1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（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）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Fan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196MM*182MM*36MM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145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alvanized iron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/Plastic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44170" y="-8890"/>
            <a:ext cx="2706370" cy="6883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(Office/Education)</a:t>
            </a: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lang="en-US" spc="-5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  <a:cs typeface="Calibri" panose="020F0502020204030204"/>
              <a:sym typeface="+mn-ea"/>
            </a:endParaRPr>
          </a:p>
        </p:txBody>
      </p:sp>
      <p:pic>
        <p:nvPicPr>
          <p:cNvPr id="5" name="图片 4" descr="TD-4U-图片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270510" y="805180"/>
            <a:ext cx="3433445" cy="1786255"/>
          </a:xfrm>
          <a:prstGeom prst="rect">
            <a:avLst/>
          </a:prstGeom>
        </p:spPr>
      </p:pic>
      <p:pic>
        <p:nvPicPr>
          <p:cNvPr id="6" name="图片 5" descr="TD-4U-图片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270510" y="2644775"/>
            <a:ext cx="3433445" cy="1776095"/>
          </a:xfrm>
          <a:prstGeom prst="rect">
            <a:avLst/>
          </a:prstGeom>
        </p:spPr>
      </p:pic>
      <p:sp>
        <p:nvSpPr>
          <p:cNvPr id="7" name="object 2"/>
          <p:cNvSpPr/>
          <p:nvPr>
            <p:custDataLst>
              <p:tags r:id="rId8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360045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/>
          <p:cNvSpPr/>
          <p:nvPr>
            <p:custDataLst>
              <p:tags r:id="rId2"/>
            </p:custDataLst>
          </p:nvPr>
        </p:nvSpPr>
        <p:spPr>
          <a:xfrm flipH="1">
            <a:off x="3491865" y="427355"/>
            <a:ext cx="125730" cy="4638040"/>
          </a:xfrm>
          <a:custGeom>
            <a:avLst/>
            <a:gdLst/>
            <a:ahLst/>
            <a:cxnLst/>
            <a:rect l="l" t="t" r="r" b="b"/>
            <a:pathLst>
              <a:path h="4331970">
                <a:moveTo>
                  <a:pt x="0" y="0"/>
                </a:moveTo>
                <a:lnTo>
                  <a:pt x="0" y="4331855"/>
                </a:lnTo>
              </a:path>
            </a:pathLst>
          </a:custGeom>
          <a:ln w="12192">
            <a:solidFill>
              <a:srgbClr val="003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/>
          <p:cNvSpPr txBox="1"/>
          <p:nvPr>
            <p:custDataLst>
              <p:tags r:id="rId3"/>
            </p:custDataLst>
          </p:nvPr>
        </p:nvSpPr>
        <p:spPr>
          <a:xfrm>
            <a:off x="3891280" y="334010"/>
            <a:ext cx="1853565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"/>
              <a:tabLst>
                <a:tab pos="185420" algn="l"/>
              </a:tabLst>
            </a:pPr>
            <a:r>
              <a:rPr lang="en-US" sz="1200" u="sng" spc="-5" dirty="0"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Features:</a:t>
            </a:r>
          </a:p>
        </p:txBody>
      </p:sp>
      <p:graphicFrame>
        <p:nvGraphicFramePr>
          <p:cNvPr id="4" name="object 17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891280" y="648970"/>
          <a:ext cx="5065395" cy="4422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0510"/>
                <a:gridCol w="3524885"/>
              </a:tblGrid>
              <a:tr h="3244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The appearance model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TA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D44E"/>
                    </a:solidFill>
                  </a:tcPr>
                </a:tc>
              </a:tr>
              <a:tr h="21399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CPU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l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Celeron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pentium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/J1900/J1800/3867U/Core i3/i5/i7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463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 </a:t>
                      </a: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Type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DDR3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L/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LPDDR4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526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Memory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4GB/8GB/16GB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2796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Storage</a:t>
                      </a:r>
                      <a:endParaRPr lang="zh-CN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32GB/64GB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/128GB/256GB                  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for HDDS extensions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35"/>
                        </a:spcBef>
                        <a:buNone/>
                      </a:pPr>
                      <a:r>
                        <a:rPr sz="1000" spc="-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Power/power consumption</a:t>
                      </a:r>
                      <a:endParaRPr lang="zh-CN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90"/>
                        </a:spcBef>
                        <a:buNone/>
                      </a:pPr>
                      <a:r>
                        <a:rPr lang="en-US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DC 12V 3A / 36W      DC 12V 5A/ 60W 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(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alternative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)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Graphics Chip</a:t>
                      </a:r>
                      <a:endParaRPr lang="en-US" altLang="en-US" sz="1000" spc="-5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Intel integrated graphics card</a:t>
                      </a:r>
                      <a:endParaRPr lang="zh-CN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System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Windows7/8.1/10 &amp; Linux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8542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WIFI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6623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I/O</a:t>
                      </a:r>
                      <a:r>
                        <a:rPr sz="1000" spc="-15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 </a:t>
                      </a:r>
                      <a:r>
                        <a:rPr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Ports</a:t>
                      </a:r>
                      <a:endParaRPr lang="zh-CN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DC*1, HDMI*1, VGA*1,USB3.0*2, USB2.0*4,RJ45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*1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,AUDIO, 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RS232*1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（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）</a:t>
                      </a:r>
                    </a:p>
                    <a:p>
                      <a:pPr marL="6985" marR="660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or DC*1, HDMI*1, VGA*1,USB3.0*4, USB2.0*2,RJ45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*1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,AUDIO, 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RS232*1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（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Optional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）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355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Function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 call boot, network start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32448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Display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800*600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1027*768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1280*720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1366*768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1440*900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1600*900</a:t>
                      </a:r>
                      <a:r>
                        <a:rPr lang="zh-CN" alt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，</a:t>
                      </a: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1920*1080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526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lang="en-US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 System</a:t>
                      </a:r>
                      <a:endParaRPr lang="en-US" altLang="en-US" sz="1000" dirty="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</a:pP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Fan </a:t>
                      </a: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cooling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463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VESA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Support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526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Size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193MM*175MM*33MM</a:t>
                      </a:r>
                      <a:endParaRPr lang="en-US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4630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Color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Black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215265"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altLang="zh-CN" sz="1000" dirty="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</a:rPr>
                        <a:t>Material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70"/>
                        </a:lnSpc>
                        <a:buNone/>
                      </a:pPr>
                      <a:r>
                        <a:rPr lang="en-US"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G</a:t>
                      </a:r>
                      <a:r>
                        <a:rPr sz="1000">
                          <a:latin typeface="Calibri" panose="020F0502020204030204" charset="0"/>
                          <a:ea typeface="微软雅黑" panose="020B0503020204020204" charset="-122"/>
                          <a:cs typeface="+mn-lt"/>
                          <a:sym typeface="+mn-ea"/>
                        </a:rPr>
                        <a:t>alvanized iron</a:t>
                      </a:r>
                      <a:endParaRPr lang="zh-CN" altLang="en-US" sz="1000">
                        <a:latin typeface="Calibri" panose="020F0502020204030204" charset="0"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44170" y="-8890"/>
            <a:ext cx="2706370" cy="6883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95"/>
              </a:spcBef>
            </a:pPr>
            <a:r>
              <a:rPr lang="en-US" sz="2000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Mini PC</a:t>
            </a:r>
            <a:r>
              <a:rPr lang="en-US" spc="-5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cs typeface="Calibri" panose="020F0502020204030204"/>
                <a:sym typeface="+mn-ea"/>
              </a:rPr>
              <a:t> (Office/Education)</a:t>
            </a: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lang="en-US" spc="-5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  <a:cs typeface="Calibri" panose="020F0502020204030204"/>
              <a:sym typeface="+mn-ea"/>
            </a:endParaRPr>
          </a:p>
        </p:txBody>
      </p:sp>
      <p:pic>
        <p:nvPicPr>
          <p:cNvPr id="5" name="图片 4" descr="TA铁壳-图片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239395" y="2479040"/>
            <a:ext cx="3018790" cy="2085340"/>
          </a:xfrm>
          <a:prstGeom prst="rect">
            <a:avLst/>
          </a:prstGeom>
        </p:spPr>
      </p:pic>
      <p:pic>
        <p:nvPicPr>
          <p:cNvPr id="6" name="图片 5" descr="TA铁壳-图片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344170" y="663575"/>
            <a:ext cx="3018790" cy="2085340"/>
          </a:xfrm>
          <a:prstGeom prst="rect">
            <a:avLst/>
          </a:prstGeom>
        </p:spPr>
      </p:pic>
      <p:sp>
        <p:nvSpPr>
          <p:cNvPr id="7" name="object 2"/>
          <p:cNvSpPr/>
          <p:nvPr>
            <p:custDataLst>
              <p:tags r:id="rId8"/>
            </p:custDataLst>
          </p:nvPr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036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95a36582-50cd-4549-a550-ca0f939be3e8"/>
  <p:tag name="COMMONDATA" val="eyJoZGlkIjoiZjk5MmI2MzFlMDM3MTAyM2RhMzQyMjJhMGM4MzExYj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1211c51-e20b-465a-8c52-c4dff0867a5c}"/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1211c51-e20b-465a-8c52-c4dff0867a5c}"/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1211c51-e20b-465a-8c52-c4dff0867a5c}"/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4143e7c-cc53-4a38-b96b-2bf00d71b52d}"/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d0e29ee-af64-4c08-aa3c-f59f0ac8b840}"/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c526072-e89e-4510-bc7f-70a3d9f3315d}"/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0d2ab60-bf53-4eaa-9d69-e1515ec3626b}"/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30e3074-22df-4ec6-b194-b745c69e5122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9cd5cc2-7065-424c-b648-1994e37b7e20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138c04a-ed74-4184-b386-386311b7cd96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138c04a-ed74-4184-b386-386311b7cd96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e3126aa-f22a-4660-b81f-197414d080cd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f856ee8-3807-412d-a44d-b4a5d3b3244d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627e364-5bfa-485b-8e3d-ea194778f424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f8e7b04-1c77-45d9-a4b2-de4886829a17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5e26255-a32d-4b48-a475-80192e44fc44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5e26255-a32d-4b48-a475-80192e44fc44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1211c51-e20b-465a-8c52-c4dff0867a5c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1211c51-e20b-465a-8c52-c4dff0867a5c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faeea68-e76b-4d6a-af9a-b41085446722}"/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1211c51-e20b-465a-8c52-c4dff0867a5c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5b99425-ee95-4ed1-8f14-b5c5d28a5841}"/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89512d3-be65-4841-b9ce-990fddafab4c}"/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bc833fe-d058-433e-888e-0dc7520c5a42}"/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ca90793-cfef-40b2-8a45-0f5e1f2fb3fd}"/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1211c51-e20b-465a-8c52-c4dff0867a5c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1211c51-e20b-465a-8c52-c4dff0867a5c}"/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74ebccf-bf0f-44e9-899a-ab1f059affe9}"/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1211c51-e20b-465a-8c52-c4dff0867a5c}"/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1211c51-e20b-465a-8c52-c4dff0867a5c}"/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ca90793-cfef-40b2-8a45-0f5e1f2fb3fd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1211c51-e20b-465a-8c52-c4dff0867a5c}"/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3199</Words>
  <Application>Microsoft Office PowerPoint</Application>
  <PresentationFormat>Экран (16:9)</PresentationFormat>
  <Paragraphs>1166</Paragraphs>
  <Slides>33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AIO Products Introduction</dc:title>
  <dc:creator>Administrator</dc:creator>
  <cp:lastModifiedBy>Tim</cp:lastModifiedBy>
  <cp:revision>404</cp:revision>
  <dcterms:created xsi:type="dcterms:W3CDTF">2023-10-08T08:37:42Z</dcterms:created>
  <dcterms:modified xsi:type="dcterms:W3CDTF">2023-10-11T09:26:20Z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2018-12-13T16:00:00Z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2019-10-30T16:00:00Z</vt:filetime>
  </property>
  <property fmtid="{D5CDD505-2E9C-101B-9397-08002B2CF9AE}" pid="5" name="KSOProductBuildVer">
    <vt:lpwstr>2052-6.2.0.8299</vt:lpwstr>
  </property>
  <property fmtid="{D5CDD505-2E9C-101B-9397-08002B2CF9AE}" pid="6" name="ICV">
    <vt:lpwstr>24A15D64B05346A8B8E25BADF363608C_13</vt:lpwstr>
  </property>
</Properties>
</file>